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764" r:id="rId1"/>
  </p:sldMasterIdLst>
  <p:notesMasterIdLst>
    <p:notesMasterId r:id="rId22"/>
  </p:notesMasterIdLst>
  <p:handoutMasterIdLst>
    <p:handoutMasterId r:id="rId23"/>
  </p:handoutMasterIdLst>
  <p:sldIdLst>
    <p:sldId id="848" r:id="rId2"/>
    <p:sldId id="892" r:id="rId3"/>
    <p:sldId id="894" r:id="rId4"/>
    <p:sldId id="893" r:id="rId5"/>
    <p:sldId id="910" r:id="rId6"/>
    <p:sldId id="911" r:id="rId7"/>
    <p:sldId id="904" r:id="rId8"/>
    <p:sldId id="903" r:id="rId9"/>
    <p:sldId id="901" r:id="rId10"/>
    <p:sldId id="902" r:id="rId11"/>
    <p:sldId id="912" r:id="rId12"/>
    <p:sldId id="905" r:id="rId13"/>
    <p:sldId id="907" r:id="rId14"/>
    <p:sldId id="895" r:id="rId15"/>
    <p:sldId id="896" r:id="rId16"/>
    <p:sldId id="898" r:id="rId17"/>
    <p:sldId id="899" r:id="rId18"/>
    <p:sldId id="897" r:id="rId19"/>
    <p:sldId id="900" r:id="rId20"/>
    <p:sldId id="908" r:id="rId21"/>
  </p:sldIdLst>
  <p:sldSz cx="9144000" cy="6858000" type="screen4x3"/>
  <p:notesSz cx="6797675" cy="9926638"/>
  <p:defaultTextStyle>
    <a:defPPr>
      <a:defRPr lang="pl-PL"/>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6600"/>
    <a:srgbClr val="FFFFCC"/>
    <a:srgbClr val="004821"/>
    <a:srgbClr val="002611"/>
    <a:srgbClr val="336600"/>
    <a:srgbClr val="00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695598-1BD2-409A-B94B-F703FE3420D5}" v="19" dt="2018-11-13T10:19:07.395"/>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96" autoAdjust="0"/>
    <p:restoredTop sz="81633" autoAdjust="0"/>
  </p:normalViewPr>
  <p:slideViewPr>
    <p:cSldViewPr>
      <p:cViewPr varScale="1">
        <p:scale>
          <a:sx n="58" d="100"/>
          <a:sy n="58" d="100"/>
        </p:scale>
        <p:origin x="19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4062"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pl-PL" dirty="0"/>
          </a:p>
        </p:txBody>
      </p:sp>
      <p:sp>
        <p:nvSpPr>
          <p:cNvPr id="65539" name="Rectangle 3"/>
          <p:cNvSpPr>
            <a:spLocks noGrp="1" noChangeArrowheads="1"/>
          </p:cNvSpPr>
          <p:nvPr>
            <p:ph type="dt" sz="quarter" idx="1"/>
          </p:nvPr>
        </p:nvSpPr>
        <p:spPr bwMode="auto">
          <a:xfrm>
            <a:off x="3851275"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pl-PL" dirty="0"/>
          </a:p>
        </p:txBody>
      </p:sp>
      <p:sp>
        <p:nvSpPr>
          <p:cNvPr id="65540" name="Rectangle 4"/>
          <p:cNvSpPr>
            <a:spLocks noGrp="1" noChangeArrowheads="1"/>
          </p:cNvSpPr>
          <p:nvPr>
            <p:ph type="ftr" sz="quarter" idx="2"/>
          </p:nvPr>
        </p:nvSpPr>
        <p:spPr bwMode="auto">
          <a:xfrm>
            <a:off x="0"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pl-PL" dirty="0"/>
          </a:p>
        </p:txBody>
      </p:sp>
      <p:sp>
        <p:nvSpPr>
          <p:cNvPr id="65541" name="Rectangle 5"/>
          <p:cNvSpPr>
            <a:spLocks noGrp="1" noChangeArrowheads="1"/>
          </p:cNvSpPr>
          <p:nvPr>
            <p:ph type="sldNum" sz="quarter" idx="3"/>
          </p:nvPr>
        </p:nvSpPr>
        <p:spPr bwMode="auto">
          <a:xfrm>
            <a:off x="3851275"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C33ECD2-45A3-4E53-809B-03883B73C570}" type="slidenum">
              <a:rPr lang="pl-PL"/>
              <a:pPr>
                <a:defRPr/>
              </a:pPr>
              <a:t>‹#›</a:t>
            </a:fld>
            <a:endParaRPr lang="pl-PL" dirty="0"/>
          </a:p>
        </p:txBody>
      </p:sp>
    </p:spTree>
    <p:extLst>
      <p:ext uri="{BB962C8B-B14F-4D97-AF65-F5344CB8AC3E}">
        <p14:creationId xmlns:p14="http://schemas.microsoft.com/office/powerpoint/2010/main" val="2591912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pl-PL" dirty="0"/>
          </a:p>
        </p:txBody>
      </p:sp>
      <p:sp>
        <p:nvSpPr>
          <p:cNvPr id="43011" name="Rectangle 3"/>
          <p:cNvSpPr>
            <a:spLocks noGrp="1" noChangeArrowheads="1"/>
          </p:cNvSpPr>
          <p:nvPr>
            <p:ph type="dt" idx="1"/>
          </p:nvPr>
        </p:nvSpPr>
        <p:spPr bwMode="auto">
          <a:xfrm>
            <a:off x="3851275"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pl-PL" dirty="0"/>
          </a:p>
        </p:txBody>
      </p:sp>
      <p:sp>
        <p:nvSpPr>
          <p:cNvPr id="368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906463" y="4715710"/>
            <a:ext cx="4984750" cy="44665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43014" name="Rectangle 6"/>
          <p:cNvSpPr>
            <a:spLocks noGrp="1" noChangeArrowheads="1"/>
          </p:cNvSpPr>
          <p:nvPr>
            <p:ph type="ftr" sz="quarter" idx="4"/>
          </p:nvPr>
        </p:nvSpPr>
        <p:spPr bwMode="auto">
          <a:xfrm>
            <a:off x="0"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pl-PL" dirty="0"/>
          </a:p>
        </p:txBody>
      </p:sp>
      <p:sp>
        <p:nvSpPr>
          <p:cNvPr id="43015" name="Rectangle 7"/>
          <p:cNvSpPr>
            <a:spLocks noGrp="1" noChangeArrowheads="1"/>
          </p:cNvSpPr>
          <p:nvPr>
            <p:ph type="sldNum" sz="quarter" idx="5"/>
          </p:nvPr>
        </p:nvSpPr>
        <p:spPr bwMode="auto">
          <a:xfrm>
            <a:off x="3851275"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491A3B5-2F27-4ADD-ABDF-11DCC11171FF}" type="slidenum">
              <a:rPr lang="pl-PL"/>
              <a:pPr>
                <a:defRPr/>
              </a:pPr>
              <a:t>‹#›</a:t>
            </a:fld>
            <a:endParaRPr lang="pl-PL" dirty="0"/>
          </a:p>
        </p:txBody>
      </p:sp>
    </p:spTree>
    <p:extLst>
      <p:ext uri="{BB962C8B-B14F-4D97-AF65-F5344CB8AC3E}">
        <p14:creationId xmlns:p14="http://schemas.microsoft.com/office/powerpoint/2010/main" val="29926852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obrazu slajdu 1"/>
          <p:cNvSpPr>
            <a:spLocks noGrp="1" noRot="1" noChangeAspect="1" noTextEdit="1"/>
          </p:cNvSpPr>
          <p:nvPr>
            <p:ph type="sldImg"/>
          </p:nvPr>
        </p:nvSpPr>
        <p:spPr>
          <a:ln/>
        </p:spPr>
      </p:sp>
      <p:sp>
        <p:nvSpPr>
          <p:cNvPr id="37891"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4CC02ECE-B1BF-43A0-BBED-D57783634851}" type="slidenum">
              <a:rPr lang="pl-PL" smtClean="0"/>
              <a:pPr>
                <a:defRPr/>
              </a:pPr>
              <a:t>1</a:t>
            </a:fld>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10</a:t>
            </a:fld>
            <a:endParaRPr lang="pl-PL" dirty="0"/>
          </a:p>
        </p:txBody>
      </p:sp>
    </p:spTree>
    <p:extLst>
      <p:ext uri="{BB962C8B-B14F-4D97-AF65-F5344CB8AC3E}">
        <p14:creationId xmlns:p14="http://schemas.microsoft.com/office/powerpoint/2010/main" val="50748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11</a:t>
            </a:fld>
            <a:endParaRPr lang="pl-PL" dirty="0"/>
          </a:p>
        </p:txBody>
      </p:sp>
    </p:spTree>
    <p:extLst>
      <p:ext uri="{BB962C8B-B14F-4D97-AF65-F5344CB8AC3E}">
        <p14:creationId xmlns:p14="http://schemas.microsoft.com/office/powerpoint/2010/main" val="1115468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12</a:t>
            </a:fld>
            <a:endParaRPr lang="pl-PL" dirty="0"/>
          </a:p>
        </p:txBody>
      </p:sp>
    </p:spTree>
    <p:extLst>
      <p:ext uri="{BB962C8B-B14F-4D97-AF65-F5344CB8AC3E}">
        <p14:creationId xmlns:p14="http://schemas.microsoft.com/office/powerpoint/2010/main" val="3796414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13</a:t>
            </a:fld>
            <a:endParaRPr lang="pl-PL" dirty="0"/>
          </a:p>
        </p:txBody>
      </p:sp>
    </p:spTree>
    <p:extLst>
      <p:ext uri="{BB962C8B-B14F-4D97-AF65-F5344CB8AC3E}">
        <p14:creationId xmlns:p14="http://schemas.microsoft.com/office/powerpoint/2010/main" val="50928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14</a:t>
            </a:fld>
            <a:endParaRPr lang="pl-PL" dirty="0"/>
          </a:p>
        </p:txBody>
      </p:sp>
    </p:spTree>
    <p:extLst>
      <p:ext uri="{BB962C8B-B14F-4D97-AF65-F5344CB8AC3E}">
        <p14:creationId xmlns:p14="http://schemas.microsoft.com/office/powerpoint/2010/main" val="1024641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15</a:t>
            </a:fld>
            <a:endParaRPr lang="pl-PL" dirty="0"/>
          </a:p>
        </p:txBody>
      </p:sp>
    </p:spTree>
    <p:extLst>
      <p:ext uri="{BB962C8B-B14F-4D97-AF65-F5344CB8AC3E}">
        <p14:creationId xmlns:p14="http://schemas.microsoft.com/office/powerpoint/2010/main" val="32826840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16</a:t>
            </a:fld>
            <a:endParaRPr lang="pl-PL" dirty="0"/>
          </a:p>
        </p:txBody>
      </p:sp>
    </p:spTree>
    <p:extLst>
      <p:ext uri="{BB962C8B-B14F-4D97-AF65-F5344CB8AC3E}">
        <p14:creationId xmlns:p14="http://schemas.microsoft.com/office/powerpoint/2010/main" val="14006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17</a:t>
            </a:fld>
            <a:endParaRPr lang="pl-PL" dirty="0"/>
          </a:p>
        </p:txBody>
      </p:sp>
    </p:spTree>
    <p:extLst>
      <p:ext uri="{BB962C8B-B14F-4D97-AF65-F5344CB8AC3E}">
        <p14:creationId xmlns:p14="http://schemas.microsoft.com/office/powerpoint/2010/main" val="1517792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18</a:t>
            </a:fld>
            <a:endParaRPr lang="pl-PL" dirty="0"/>
          </a:p>
        </p:txBody>
      </p:sp>
    </p:spTree>
    <p:extLst>
      <p:ext uri="{BB962C8B-B14F-4D97-AF65-F5344CB8AC3E}">
        <p14:creationId xmlns:p14="http://schemas.microsoft.com/office/powerpoint/2010/main" val="3322622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19</a:t>
            </a:fld>
            <a:endParaRPr lang="pl-PL" dirty="0"/>
          </a:p>
        </p:txBody>
      </p:sp>
    </p:spTree>
    <p:extLst>
      <p:ext uri="{BB962C8B-B14F-4D97-AF65-F5344CB8AC3E}">
        <p14:creationId xmlns:p14="http://schemas.microsoft.com/office/powerpoint/2010/main" val="334265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2</a:t>
            </a:fld>
            <a:endParaRPr lang="pl-PL"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20</a:t>
            </a:fld>
            <a:endParaRPr lang="pl-PL" dirty="0"/>
          </a:p>
        </p:txBody>
      </p:sp>
    </p:spTree>
    <p:extLst>
      <p:ext uri="{BB962C8B-B14F-4D97-AF65-F5344CB8AC3E}">
        <p14:creationId xmlns:p14="http://schemas.microsoft.com/office/powerpoint/2010/main" val="2864612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3</a:t>
            </a:fld>
            <a:endParaRPr lang="pl-PL" dirty="0"/>
          </a:p>
        </p:txBody>
      </p:sp>
    </p:spTree>
    <p:extLst>
      <p:ext uri="{BB962C8B-B14F-4D97-AF65-F5344CB8AC3E}">
        <p14:creationId xmlns:p14="http://schemas.microsoft.com/office/powerpoint/2010/main" val="3213102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4</a:t>
            </a:fld>
            <a:endParaRPr lang="pl-PL" dirty="0"/>
          </a:p>
        </p:txBody>
      </p:sp>
    </p:spTree>
    <p:extLst>
      <p:ext uri="{BB962C8B-B14F-4D97-AF65-F5344CB8AC3E}">
        <p14:creationId xmlns:p14="http://schemas.microsoft.com/office/powerpoint/2010/main" val="123192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5</a:t>
            </a:fld>
            <a:endParaRPr lang="pl-PL" dirty="0"/>
          </a:p>
        </p:txBody>
      </p:sp>
    </p:spTree>
    <p:extLst>
      <p:ext uri="{BB962C8B-B14F-4D97-AF65-F5344CB8AC3E}">
        <p14:creationId xmlns:p14="http://schemas.microsoft.com/office/powerpoint/2010/main" val="3962302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6</a:t>
            </a:fld>
            <a:endParaRPr lang="pl-PL" dirty="0"/>
          </a:p>
        </p:txBody>
      </p:sp>
    </p:spTree>
    <p:extLst>
      <p:ext uri="{BB962C8B-B14F-4D97-AF65-F5344CB8AC3E}">
        <p14:creationId xmlns:p14="http://schemas.microsoft.com/office/powerpoint/2010/main" val="3938326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7</a:t>
            </a:fld>
            <a:endParaRPr lang="pl-PL" dirty="0"/>
          </a:p>
        </p:txBody>
      </p:sp>
    </p:spTree>
    <p:extLst>
      <p:ext uri="{BB962C8B-B14F-4D97-AF65-F5344CB8AC3E}">
        <p14:creationId xmlns:p14="http://schemas.microsoft.com/office/powerpoint/2010/main" val="1553433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8</a:t>
            </a:fld>
            <a:endParaRPr lang="pl-PL" dirty="0"/>
          </a:p>
        </p:txBody>
      </p:sp>
    </p:spTree>
    <p:extLst>
      <p:ext uri="{BB962C8B-B14F-4D97-AF65-F5344CB8AC3E}">
        <p14:creationId xmlns:p14="http://schemas.microsoft.com/office/powerpoint/2010/main" val="2482435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obrazu slajdu 1"/>
          <p:cNvSpPr>
            <a:spLocks noGrp="1" noRot="1" noChangeAspect="1" noTextEdit="1"/>
          </p:cNvSpPr>
          <p:nvPr>
            <p:ph type="sldImg"/>
          </p:nvPr>
        </p:nvSpPr>
        <p:spPr>
          <a:ln/>
        </p:spPr>
      </p:sp>
      <p:sp>
        <p:nvSpPr>
          <p:cNvPr id="38915"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dirty="0"/>
          </a:p>
        </p:txBody>
      </p:sp>
      <p:sp>
        <p:nvSpPr>
          <p:cNvPr id="4" name="Symbol zastępczy numeru slajdu 3"/>
          <p:cNvSpPr>
            <a:spLocks noGrp="1"/>
          </p:cNvSpPr>
          <p:nvPr>
            <p:ph type="sldNum" sz="quarter" idx="5"/>
          </p:nvPr>
        </p:nvSpPr>
        <p:spPr/>
        <p:txBody>
          <a:bodyPr/>
          <a:lstStyle/>
          <a:p>
            <a:pPr>
              <a:defRPr/>
            </a:pPr>
            <a:fld id="{C4CCDA95-9C55-4D96-92D3-5B159C91B10D}" type="slidenum">
              <a:rPr lang="pl-PL" smtClean="0"/>
              <a:pPr>
                <a:defRPr/>
              </a:pPr>
              <a:t>9</a:t>
            </a:fld>
            <a:endParaRPr lang="pl-PL" dirty="0"/>
          </a:p>
        </p:txBody>
      </p:sp>
    </p:spTree>
    <p:extLst>
      <p:ext uri="{BB962C8B-B14F-4D97-AF65-F5344CB8AC3E}">
        <p14:creationId xmlns:p14="http://schemas.microsoft.com/office/powerpoint/2010/main" val="1914213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63894B87-184E-40D0-BDA8-5C6BB29BEF13}" type="datetimeFigureOut">
              <a:rPr lang="pl-PL"/>
              <a:pPr>
                <a:defRPr/>
              </a:pPr>
              <a:t>2018-11-13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AEF1A003-3FB0-4EAF-BC7F-84AD11DAED01}" type="slidenum">
              <a:rPr lang="pl-PL"/>
              <a:pPr>
                <a:defRPr/>
              </a:pPr>
              <a:t>‹#›</a:t>
            </a:fld>
            <a:endParaRPr lang="pl-PL" dirty="0"/>
          </a:p>
        </p:txBody>
      </p:sp>
    </p:spTree>
    <p:extLst>
      <p:ext uri="{BB962C8B-B14F-4D97-AF65-F5344CB8AC3E}">
        <p14:creationId xmlns:p14="http://schemas.microsoft.com/office/powerpoint/2010/main" val="301154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DCE98212-00AA-4907-A9A9-6287EE8B04A2}" type="datetimeFigureOut">
              <a:rPr lang="pl-PL"/>
              <a:pPr>
                <a:defRPr/>
              </a:pPr>
              <a:t>2018-11-13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B1F67183-5E09-4D73-9078-54D383EC0A83}" type="slidenum">
              <a:rPr lang="pl-PL"/>
              <a:pPr>
                <a:defRPr/>
              </a:pPr>
              <a:t>‹#›</a:t>
            </a:fld>
            <a:endParaRPr lang="pl-PL" dirty="0"/>
          </a:p>
        </p:txBody>
      </p:sp>
    </p:spTree>
    <p:extLst>
      <p:ext uri="{BB962C8B-B14F-4D97-AF65-F5344CB8AC3E}">
        <p14:creationId xmlns:p14="http://schemas.microsoft.com/office/powerpoint/2010/main" val="2003584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45DA850A-9886-4E8A-8B1A-74522E209626}" type="datetimeFigureOut">
              <a:rPr lang="pl-PL"/>
              <a:pPr>
                <a:defRPr/>
              </a:pPr>
              <a:t>2018-11-13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93938FB1-F5E1-4FC3-AEFB-1378C2FF0FA8}" type="slidenum">
              <a:rPr lang="pl-PL"/>
              <a:pPr>
                <a:defRPr/>
              </a:pPr>
              <a:t>‹#›</a:t>
            </a:fld>
            <a:endParaRPr lang="pl-PL" dirty="0"/>
          </a:p>
        </p:txBody>
      </p:sp>
    </p:spTree>
    <p:extLst>
      <p:ext uri="{BB962C8B-B14F-4D97-AF65-F5344CB8AC3E}">
        <p14:creationId xmlns:p14="http://schemas.microsoft.com/office/powerpoint/2010/main" val="208396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4" name="Obraz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48638" y="44450"/>
            <a:ext cx="7889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rostokąt 4"/>
          <p:cNvSpPr/>
          <p:nvPr userDrawn="1"/>
        </p:nvSpPr>
        <p:spPr>
          <a:xfrm>
            <a:off x="0" y="981075"/>
            <a:ext cx="9144000" cy="5876925"/>
          </a:xfrm>
          <a:prstGeom prst="rect">
            <a:avLst/>
          </a:prstGeom>
          <a:solidFill>
            <a:srgbClr val="004821"/>
          </a:solidFill>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pl-PL" dirty="0"/>
          </a:p>
        </p:txBody>
      </p:sp>
      <p:sp>
        <p:nvSpPr>
          <p:cNvPr id="2" name="Tytuł 1"/>
          <p:cNvSpPr>
            <a:spLocks noGrp="1"/>
          </p:cNvSpPr>
          <p:nvPr>
            <p:ph type="title"/>
          </p:nvPr>
        </p:nvSpPr>
        <p:spPr>
          <a:xfrm>
            <a:off x="1331640" y="0"/>
            <a:ext cx="6840760" cy="908720"/>
          </a:xfrm>
        </p:spPr>
        <p:txBody>
          <a:bodyPr>
            <a:normAutofit/>
          </a:bodyPr>
          <a:lstStyle>
            <a:lvl1pPr>
              <a:defRPr sz="3600" b="1" cap="all" baseline="0">
                <a:solidFill>
                  <a:srgbClr val="006600"/>
                </a:solidFill>
                <a:latin typeface="Arial" pitchFamily="34" charset="0"/>
                <a:cs typeface="Arial" pitchFamily="34" charset="0"/>
              </a:defRPr>
            </a:lvl1pPr>
          </a:lstStyle>
          <a:p>
            <a:r>
              <a:rPr lang="pl-PL" dirty="0"/>
              <a:t>Kliknij, aby edytować styl</a:t>
            </a:r>
          </a:p>
        </p:txBody>
      </p:sp>
      <p:sp>
        <p:nvSpPr>
          <p:cNvPr id="3" name="Symbol zastępczy zawartości 2"/>
          <p:cNvSpPr>
            <a:spLocks noGrp="1"/>
          </p:cNvSpPr>
          <p:nvPr>
            <p:ph idx="1"/>
          </p:nvPr>
        </p:nvSpPr>
        <p:spPr>
          <a:xfrm>
            <a:off x="457200" y="1268760"/>
            <a:ext cx="8229600" cy="4857403"/>
          </a:xfrm>
        </p:spPr>
        <p:txBody>
          <a:bodyPr/>
          <a:lstStyle>
            <a:lvl1pPr>
              <a:defRPr>
                <a:solidFill>
                  <a:schemeClr val="bg1"/>
                </a:solidFill>
                <a:latin typeface="Arial" pitchFamily="34" charset="0"/>
                <a:cs typeface="Arial" pitchFamily="34" charset="0"/>
              </a:defRPr>
            </a:lvl1pPr>
            <a:lvl2pPr>
              <a:defRPr>
                <a:solidFill>
                  <a:schemeClr val="bg1"/>
                </a:solidFill>
                <a:latin typeface="Arial" pitchFamily="34" charset="0"/>
                <a:cs typeface="Arial" pitchFamily="34" charset="0"/>
              </a:defRPr>
            </a:lvl2pPr>
            <a:lvl3pPr>
              <a:defRPr>
                <a:solidFill>
                  <a:schemeClr val="bg1"/>
                </a:solidFill>
                <a:latin typeface="Arial" pitchFamily="34" charset="0"/>
                <a:cs typeface="Arial" pitchFamily="34" charset="0"/>
              </a:defRPr>
            </a:lvl3pPr>
            <a:lvl4pPr>
              <a:defRPr>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daty 3"/>
          <p:cNvSpPr>
            <a:spLocks noGrp="1"/>
          </p:cNvSpPr>
          <p:nvPr>
            <p:ph type="dt" sz="half" idx="10"/>
          </p:nvPr>
        </p:nvSpPr>
        <p:spPr/>
        <p:txBody>
          <a:bodyPr/>
          <a:lstStyle>
            <a:lvl1pPr>
              <a:defRPr/>
            </a:lvl1pPr>
          </a:lstStyle>
          <a:p>
            <a:pPr>
              <a:defRPr/>
            </a:pPr>
            <a:fld id="{0049EB81-0287-4BC0-8D76-875C29463F67}" type="datetimeFigureOut">
              <a:rPr lang="pl-PL"/>
              <a:pPr>
                <a:defRPr/>
              </a:pPr>
              <a:t>2018-11-13</a:t>
            </a:fld>
            <a:endParaRPr lang="pl-PL" dirty="0"/>
          </a:p>
        </p:txBody>
      </p:sp>
      <p:sp>
        <p:nvSpPr>
          <p:cNvPr id="7" name="Symbol zastępczy stopki 4"/>
          <p:cNvSpPr>
            <a:spLocks noGrp="1"/>
          </p:cNvSpPr>
          <p:nvPr>
            <p:ph type="ftr" sz="quarter" idx="11"/>
          </p:nvPr>
        </p:nvSpPr>
        <p:spPr/>
        <p:txBody>
          <a:bodyPr/>
          <a:lstStyle>
            <a:lvl1pPr>
              <a:defRPr/>
            </a:lvl1pPr>
          </a:lstStyle>
          <a:p>
            <a:pPr>
              <a:defRPr/>
            </a:pPr>
            <a:endParaRPr lang="pl-PL" dirty="0"/>
          </a:p>
        </p:txBody>
      </p:sp>
      <p:sp>
        <p:nvSpPr>
          <p:cNvPr id="8" name="Symbol zastępczy numeru slajdu 5"/>
          <p:cNvSpPr>
            <a:spLocks noGrp="1"/>
          </p:cNvSpPr>
          <p:nvPr>
            <p:ph type="sldNum" sz="quarter" idx="12"/>
          </p:nvPr>
        </p:nvSpPr>
        <p:spPr/>
        <p:txBody>
          <a:bodyPr/>
          <a:lstStyle>
            <a:lvl1pPr>
              <a:defRPr/>
            </a:lvl1pPr>
          </a:lstStyle>
          <a:p>
            <a:pPr>
              <a:defRPr/>
            </a:pPr>
            <a:fld id="{9E316297-710F-4D8F-8389-2DC2B7046C58}" type="slidenum">
              <a:rPr lang="pl-PL"/>
              <a:pPr>
                <a:defRPr/>
              </a:pPr>
              <a:t>‹#›</a:t>
            </a:fld>
            <a:endParaRPr lang="pl-PL" dirty="0"/>
          </a:p>
        </p:txBody>
      </p:sp>
    </p:spTree>
    <p:extLst>
      <p:ext uri="{BB962C8B-B14F-4D97-AF65-F5344CB8AC3E}">
        <p14:creationId xmlns:p14="http://schemas.microsoft.com/office/powerpoint/2010/main" val="79509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63D8EA35-3E6E-417A-8C2F-5EC163649862}" type="datetimeFigureOut">
              <a:rPr lang="pl-PL"/>
              <a:pPr>
                <a:defRPr/>
              </a:pPr>
              <a:t>2018-11-13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6B1B8957-E480-44B7-BE40-4A5EA8E01EFB}" type="slidenum">
              <a:rPr lang="pl-PL"/>
              <a:pPr>
                <a:defRPr/>
              </a:pPr>
              <a:t>‹#›</a:t>
            </a:fld>
            <a:endParaRPr lang="pl-PL" dirty="0"/>
          </a:p>
        </p:txBody>
      </p:sp>
    </p:spTree>
    <p:extLst>
      <p:ext uri="{BB962C8B-B14F-4D97-AF65-F5344CB8AC3E}">
        <p14:creationId xmlns:p14="http://schemas.microsoft.com/office/powerpoint/2010/main" val="4100853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lvl1pPr>
              <a:defRPr/>
            </a:lvl1pPr>
          </a:lstStyle>
          <a:p>
            <a:pPr>
              <a:defRPr/>
            </a:pPr>
            <a:fld id="{7091090E-50EA-4F83-9085-85A5052F8FA4}" type="datetimeFigureOut">
              <a:rPr lang="pl-PL"/>
              <a:pPr>
                <a:defRPr/>
              </a:pPr>
              <a:t>2018-11-13</a:t>
            </a:fld>
            <a:endParaRPr lang="pl-PL" dirty="0"/>
          </a:p>
        </p:txBody>
      </p:sp>
      <p:sp>
        <p:nvSpPr>
          <p:cNvPr id="6" name="Symbol zastępczy stopki 5"/>
          <p:cNvSpPr>
            <a:spLocks noGrp="1"/>
          </p:cNvSpPr>
          <p:nvPr>
            <p:ph type="ftr" sz="quarter" idx="11"/>
          </p:nvPr>
        </p:nvSpPr>
        <p:spPr/>
        <p:txBody>
          <a:bodyPr/>
          <a:lstStyle>
            <a:lvl1pPr>
              <a:defRPr/>
            </a:lvl1pPr>
          </a:lstStyle>
          <a:p>
            <a:pPr>
              <a:defRPr/>
            </a:pPr>
            <a:endParaRPr lang="pl-PL" dirty="0"/>
          </a:p>
        </p:txBody>
      </p:sp>
      <p:sp>
        <p:nvSpPr>
          <p:cNvPr id="7" name="Symbol zastępczy numeru slajdu 6"/>
          <p:cNvSpPr>
            <a:spLocks noGrp="1"/>
          </p:cNvSpPr>
          <p:nvPr>
            <p:ph type="sldNum" sz="quarter" idx="12"/>
          </p:nvPr>
        </p:nvSpPr>
        <p:spPr/>
        <p:txBody>
          <a:bodyPr/>
          <a:lstStyle>
            <a:lvl1pPr>
              <a:defRPr/>
            </a:lvl1pPr>
          </a:lstStyle>
          <a:p>
            <a:pPr>
              <a:defRPr/>
            </a:pPr>
            <a:fld id="{93A41F59-A9FC-4EF3-BA58-409CD3B0FABA}" type="slidenum">
              <a:rPr lang="pl-PL"/>
              <a:pPr>
                <a:defRPr/>
              </a:pPr>
              <a:t>‹#›</a:t>
            </a:fld>
            <a:endParaRPr lang="pl-PL" dirty="0"/>
          </a:p>
        </p:txBody>
      </p:sp>
    </p:spTree>
    <p:extLst>
      <p:ext uri="{BB962C8B-B14F-4D97-AF65-F5344CB8AC3E}">
        <p14:creationId xmlns:p14="http://schemas.microsoft.com/office/powerpoint/2010/main" val="239426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lvl1pPr>
              <a:defRPr/>
            </a:lvl1pPr>
          </a:lstStyle>
          <a:p>
            <a:pPr>
              <a:defRPr/>
            </a:pPr>
            <a:fld id="{37FD3D30-7EF4-49B5-A5C4-122016A79FFC}" type="datetimeFigureOut">
              <a:rPr lang="pl-PL"/>
              <a:pPr>
                <a:defRPr/>
              </a:pPr>
              <a:t>2018-11-13</a:t>
            </a:fld>
            <a:endParaRPr lang="pl-PL" dirty="0"/>
          </a:p>
        </p:txBody>
      </p:sp>
      <p:sp>
        <p:nvSpPr>
          <p:cNvPr id="8" name="Symbol zastępczy stopki 7"/>
          <p:cNvSpPr>
            <a:spLocks noGrp="1"/>
          </p:cNvSpPr>
          <p:nvPr>
            <p:ph type="ftr" sz="quarter" idx="11"/>
          </p:nvPr>
        </p:nvSpPr>
        <p:spPr/>
        <p:txBody>
          <a:bodyPr/>
          <a:lstStyle>
            <a:lvl1pPr>
              <a:defRPr/>
            </a:lvl1pPr>
          </a:lstStyle>
          <a:p>
            <a:pPr>
              <a:defRPr/>
            </a:pPr>
            <a:endParaRPr lang="pl-PL" dirty="0"/>
          </a:p>
        </p:txBody>
      </p:sp>
      <p:sp>
        <p:nvSpPr>
          <p:cNvPr id="9" name="Symbol zastępczy numeru slajdu 8"/>
          <p:cNvSpPr>
            <a:spLocks noGrp="1"/>
          </p:cNvSpPr>
          <p:nvPr>
            <p:ph type="sldNum" sz="quarter" idx="12"/>
          </p:nvPr>
        </p:nvSpPr>
        <p:spPr/>
        <p:txBody>
          <a:bodyPr/>
          <a:lstStyle>
            <a:lvl1pPr>
              <a:defRPr/>
            </a:lvl1pPr>
          </a:lstStyle>
          <a:p>
            <a:pPr>
              <a:defRPr/>
            </a:pPr>
            <a:fld id="{7339B3D7-FA4E-4FE0-A219-589727BCAFE9}" type="slidenum">
              <a:rPr lang="pl-PL"/>
              <a:pPr>
                <a:defRPr/>
              </a:pPr>
              <a:t>‹#›</a:t>
            </a:fld>
            <a:endParaRPr lang="pl-PL" dirty="0"/>
          </a:p>
        </p:txBody>
      </p:sp>
    </p:spTree>
    <p:extLst>
      <p:ext uri="{BB962C8B-B14F-4D97-AF65-F5344CB8AC3E}">
        <p14:creationId xmlns:p14="http://schemas.microsoft.com/office/powerpoint/2010/main" val="444532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lvl1pPr>
              <a:defRPr/>
            </a:lvl1pPr>
          </a:lstStyle>
          <a:p>
            <a:pPr>
              <a:defRPr/>
            </a:pPr>
            <a:fld id="{7C7F5825-E272-4180-9945-798A2F1FDFBB}" type="datetimeFigureOut">
              <a:rPr lang="pl-PL"/>
              <a:pPr>
                <a:defRPr/>
              </a:pPr>
              <a:t>2018-11-13</a:t>
            </a:fld>
            <a:endParaRPr lang="pl-PL" dirty="0"/>
          </a:p>
        </p:txBody>
      </p:sp>
      <p:sp>
        <p:nvSpPr>
          <p:cNvPr id="4" name="Symbol zastępczy stopki 3"/>
          <p:cNvSpPr>
            <a:spLocks noGrp="1"/>
          </p:cNvSpPr>
          <p:nvPr>
            <p:ph type="ftr" sz="quarter" idx="11"/>
          </p:nvPr>
        </p:nvSpPr>
        <p:spPr/>
        <p:txBody>
          <a:bodyPr/>
          <a:lstStyle>
            <a:lvl1pPr>
              <a:defRPr/>
            </a:lvl1pPr>
          </a:lstStyle>
          <a:p>
            <a:pPr>
              <a:defRPr/>
            </a:pPr>
            <a:endParaRPr lang="pl-PL" dirty="0"/>
          </a:p>
        </p:txBody>
      </p:sp>
      <p:sp>
        <p:nvSpPr>
          <p:cNvPr id="5" name="Symbol zastępczy numeru slajdu 4"/>
          <p:cNvSpPr>
            <a:spLocks noGrp="1"/>
          </p:cNvSpPr>
          <p:nvPr>
            <p:ph type="sldNum" sz="quarter" idx="12"/>
          </p:nvPr>
        </p:nvSpPr>
        <p:spPr/>
        <p:txBody>
          <a:bodyPr/>
          <a:lstStyle>
            <a:lvl1pPr>
              <a:defRPr/>
            </a:lvl1pPr>
          </a:lstStyle>
          <a:p>
            <a:pPr>
              <a:defRPr/>
            </a:pPr>
            <a:fld id="{AD004A17-7A50-42D7-AE10-1709FECD4087}" type="slidenum">
              <a:rPr lang="pl-PL"/>
              <a:pPr>
                <a:defRPr/>
              </a:pPr>
              <a:t>‹#›</a:t>
            </a:fld>
            <a:endParaRPr lang="pl-PL" dirty="0"/>
          </a:p>
        </p:txBody>
      </p:sp>
    </p:spTree>
    <p:extLst>
      <p:ext uri="{BB962C8B-B14F-4D97-AF65-F5344CB8AC3E}">
        <p14:creationId xmlns:p14="http://schemas.microsoft.com/office/powerpoint/2010/main" val="78194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pPr>
              <a:defRPr/>
            </a:pPr>
            <a:fld id="{3083FAEF-D532-47A5-8A5B-28463F8243C3}" type="datetimeFigureOut">
              <a:rPr lang="pl-PL"/>
              <a:pPr>
                <a:defRPr/>
              </a:pPr>
              <a:t>2018-11-13</a:t>
            </a:fld>
            <a:endParaRPr lang="pl-PL" dirty="0"/>
          </a:p>
        </p:txBody>
      </p:sp>
      <p:sp>
        <p:nvSpPr>
          <p:cNvPr id="3" name="Symbol zastępczy stopki 2"/>
          <p:cNvSpPr>
            <a:spLocks noGrp="1"/>
          </p:cNvSpPr>
          <p:nvPr>
            <p:ph type="ftr" sz="quarter" idx="11"/>
          </p:nvPr>
        </p:nvSpPr>
        <p:spPr/>
        <p:txBody>
          <a:bodyPr/>
          <a:lstStyle>
            <a:lvl1pPr>
              <a:defRPr/>
            </a:lvl1pPr>
          </a:lstStyle>
          <a:p>
            <a:pPr>
              <a:defRPr/>
            </a:pPr>
            <a:endParaRPr lang="pl-PL" dirty="0"/>
          </a:p>
        </p:txBody>
      </p:sp>
      <p:sp>
        <p:nvSpPr>
          <p:cNvPr id="4" name="Symbol zastępczy numeru slajdu 3"/>
          <p:cNvSpPr>
            <a:spLocks noGrp="1"/>
          </p:cNvSpPr>
          <p:nvPr>
            <p:ph type="sldNum" sz="quarter" idx="12"/>
          </p:nvPr>
        </p:nvSpPr>
        <p:spPr/>
        <p:txBody>
          <a:bodyPr/>
          <a:lstStyle>
            <a:lvl1pPr>
              <a:defRPr/>
            </a:lvl1pPr>
          </a:lstStyle>
          <a:p>
            <a:pPr>
              <a:defRPr/>
            </a:pPr>
            <a:fld id="{88C1DFAD-9EB7-4596-9285-905494D05D43}" type="slidenum">
              <a:rPr lang="pl-PL"/>
              <a:pPr>
                <a:defRPr/>
              </a:pPr>
              <a:t>‹#›</a:t>
            </a:fld>
            <a:endParaRPr lang="pl-PL" dirty="0"/>
          </a:p>
        </p:txBody>
      </p:sp>
    </p:spTree>
    <p:extLst>
      <p:ext uri="{BB962C8B-B14F-4D97-AF65-F5344CB8AC3E}">
        <p14:creationId xmlns:p14="http://schemas.microsoft.com/office/powerpoint/2010/main" val="127344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lvl1pPr>
          </a:lstStyle>
          <a:p>
            <a:pPr>
              <a:defRPr/>
            </a:pPr>
            <a:fld id="{B6A2EE03-ACF5-4D90-9E30-61E687B4B39E}" type="datetimeFigureOut">
              <a:rPr lang="pl-PL"/>
              <a:pPr>
                <a:defRPr/>
              </a:pPr>
              <a:t>2018-11-13</a:t>
            </a:fld>
            <a:endParaRPr lang="pl-PL" dirty="0"/>
          </a:p>
        </p:txBody>
      </p:sp>
      <p:sp>
        <p:nvSpPr>
          <p:cNvPr id="6" name="Symbol zastępczy stopki 5"/>
          <p:cNvSpPr>
            <a:spLocks noGrp="1"/>
          </p:cNvSpPr>
          <p:nvPr>
            <p:ph type="ftr" sz="quarter" idx="11"/>
          </p:nvPr>
        </p:nvSpPr>
        <p:spPr/>
        <p:txBody>
          <a:bodyPr/>
          <a:lstStyle>
            <a:lvl1pPr>
              <a:defRPr/>
            </a:lvl1pPr>
          </a:lstStyle>
          <a:p>
            <a:pPr>
              <a:defRPr/>
            </a:pPr>
            <a:endParaRPr lang="pl-PL" dirty="0"/>
          </a:p>
        </p:txBody>
      </p:sp>
      <p:sp>
        <p:nvSpPr>
          <p:cNvPr id="7" name="Symbol zastępczy numeru slajdu 6"/>
          <p:cNvSpPr>
            <a:spLocks noGrp="1"/>
          </p:cNvSpPr>
          <p:nvPr>
            <p:ph type="sldNum" sz="quarter" idx="12"/>
          </p:nvPr>
        </p:nvSpPr>
        <p:spPr/>
        <p:txBody>
          <a:bodyPr/>
          <a:lstStyle>
            <a:lvl1pPr>
              <a:defRPr/>
            </a:lvl1pPr>
          </a:lstStyle>
          <a:p>
            <a:pPr>
              <a:defRPr/>
            </a:pPr>
            <a:fld id="{BFBDD129-75A5-4640-9287-0F200D3FC355}" type="slidenum">
              <a:rPr lang="pl-PL"/>
              <a:pPr>
                <a:defRPr/>
              </a:pPr>
              <a:t>‹#›</a:t>
            </a:fld>
            <a:endParaRPr lang="pl-PL" dirty="0"/>
          </a:p>
        </p:txBody>
      </p:sp>
    </p:spTree>
    <p:extLst>
      <p:ext uri="{BB962C8B-B14F-4D97-AF65-F5344CB8AC3E}">
        <p14:creationId xmlns:p14="http://schemas.microsoft.com/office/powerpoint/2010/main" val="497836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dirty="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lvl1pPr>
          </a:lstStyle>
          <a:p>
            <a:pPr>
              <a:defRPr/>
            </a:pPr>
            <a:fld id="{C802E595-A39C-411D-B35B-32700FA6062E}" type="datetimeFigureOut">
              <a:rPr lang="pl-PL"/>
              <a:pPr>
                <a:defRPr/>
              </a:pPr>
              <a:t>2018-11-13</a:t>
            </a:fld>
            <a:endParaRPr lang="pl-PL" dirty="0"/>
          </a:p>
        </p:txBody>
      </p:sp>
      <p:sp>
        <p:nvSpPr>
          <p:cNvPr id="6" name="Symbol zastępczy stopki 5"/>
          <p:cNvSpPr>
            <a:spLocks noGrp="1"/>
          </p:cNvSpPr>
          <p:nvPr>
            <p:ph type="ftr" sz="quarter" idx="11"/>
          </p:nvPr>
        </p:nvSpPr>
        <p:spPr/>
        <p:txBody>
          <a:bodyPr/>
          <a:lstStyle>
            <a:lvl1pPr>
              <a:defRPr/>
            </a:lvl1pPr>
          </a:lstStyle>
          <a:p>
            <a:pPr>
              <a:defRPr/>
            </a:pPr>
            <a:endParaRPr lang="pl-PL" dirty="0"/>
          </a:p>
        </p:txBody>
      </p:sp>
      <p:sp>
        <p:nvSpPr>
          <p:cNvPr id="7" name="Symbol zastępczy numeru slajdu 6"/>
          <p:cNvSpPr>
            <a:spLocks noGrp="1"/>
          </p:cNvSpPr>
          <p:nvPr>
            <p:ph type="sldNum" sz="quarter" idx="12"/>
          </p:nvPr>
        </p:nvSpPr>
        <p:spPr/>
        <p:txBody>
          <a:bodyPr/>
          <a:lstStyle>
            <a:lvl1pPr>
              <a:defRPr/>
            </a:lvl1pPr>
          </a:lstStyle>
          <a:p>
            <a:pPr>
              <a:defRPr/>
            </a:pPr>
            <a:fld id="{C1B05B5D-7DDB-4644-87D1-A7E92394F3E5}" type="slidenum">
              <a:rPr lang="pl-PL"/>
              <a:pPr>
                <a:defRPr/>
              </a:pPr>
              <a:t>‹#›</a:t>
            </a:fld>
            <a:endParaRPr lang="pl-PL" dirty="0"/>
          </a:p>
        </p:txBody>
      </p:sp>
    </p:spTree>
    <p:extLst>
      <p:ext uri="{BB962C8B-B14F-4D97-AF65-F5344CB8AC3E}">
        <p14:creationId xmlns:p14="http://schemas.microsoft.com/office/powerpoint/2010/main" val="21350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pitchFamily="34" charset="0"/>
              </a:defRPr>
            </a:lvl1pPr>
          </a:lstStyle>
          <a:p>
            <a:pPr>
              <a:defRPr/>
            </a:pPr>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pitchFamily="34" charset="0"/>
              </a:defRPr>
            </a:lvl1pPr>
          </a:lstStyle>
          <a:p>
            <a:pPr>
              <a:defRPr/>
            </a:pPr>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pitchFamily="34" charset="0"/>
              </a:defRPr>
            </a:lvl1pPr>
          </a:lstStyle>
          <a:p>
            <a:pPr>
              <a:defRPr/>
            </a:pPr>
            <a:fld id="{ACFDDF20-29AF-4153-8D1C-387F4138C0C3}" type="slidenum">
              <a:rPr lang="pl-PL"/>
              <a:pPr>
                <a:defRPr/>
              </a:pPr>
              <a:t>‹#›</a:t>
            </a:fld>
            <a:endParaRPr lang="pl-PL" dirty="0"/>
          </a:p>
        </p:txBody>
      </p:sp>
    </p:spTree>
  </p:cSld>
  <p:clrMap bg1="lt1" tx1="dk1" bg2="lt2" tx2="dk2" accent1="accent1" accent2="accent2" accent3="accent3" accent4="accent4" accent5="accent5" accent6="accent6" hlink="hlink" folHlink="folHlink"/>
  <p:sldLayoutIdLst>
    <p:sldLayoutId id="2147484941" r:id="rId1"/>
    <p:sldLayoutId id="2147484942" r:id="rId2"/>
    <p:sldLayoutId id="2147484943" r:id="rId3"/>
    <p:sldLayoutId id="2147484944" r:id="rId4"/>
    <p:sldLayoutId id="2147484945" r:id="rId5"/>
    <p:sldLayoutId id="2147484946" r:id="rId6"/>
    <p:sldLayoutId id="2147484947" r:id="rId7"/>
    <p:sldLayoutId id="2147484948" r:id="rId8"/>
    <p:sldLayoutId id="2147484949" r:id="rId9"/>
    <p:sldLayoutId id="2147484950" r:id="rId10"/>
    <p:sldLayoutId id="21474849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ole tekstowe 4"/>
          <p:cNvSpPr txBox="1">
            <a:spLocks noChangeArrowheads="1"/>
          </p:cNvSpPr>
          <p:nvPr/>
        </p:nvSpPr>
        <p:spPr bwMode="auto">
          <a:xfrm>
            <a:off x="755650" y="1916113"/>
            <a:ext cx="7704138" cy="166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b="1" dirty="0">
                <a:solidFill>
                  <a:schemeClr val="bg1"/>
                </a:solidFill>
              </a:rPr>
              <a:t>Nie takie </a:t>
            </a:r>
            <a:r>
              <a:rPr lang="pl-PL" b="1">
                <a:solidFill>
                  <a:schemeClr val="bg1"/>
                </a:solidFill>
              </a:rPr>
              <a:t>RODO straszne.</a:t>
            </a:r>
            <a:endParaRPr lang="pl-PL" b="1" dirty="0">
              <a:solidFill>
                <a:schemeClr val="bg1"/>
              </a:solidFill>
            </a:endParaRPr>
          </a:p>
          <a:p>
            <a:pPr algn="ctr">
              <a:buNone/>
            </a:pPr>
            <a:r>
              <a:rPr lang="pl-PL" b="1" dirty="0">
                <a:solidFill>
                  <a:schemeClr val="bg1"/>
                </a:solidFill>
              </a:rPr>
              <a:t>Wybrane zagadnienia z zakresu ochrony danych osobowych w bibliotece</a:t>
            </a:r>
            <a:endParaRPr lang="pl-PL" dirty="0">
              <a:solidFill>
                <a:schemeClr val="bg1"/>
              </a:solidFill>
            </a:endParaRPr>
          </a:p>
        </p:txBody>
      </p:sp>
      <p:sp>
        <p:nvSpPr>
          <p:cNvPr id="13315" name="pole tekstowe 5"/>
          <p:cNvSpPr txBox="1">
            <a:spLocks noChangeArrowheads="1"/>
          </p:cNvSpPr>
          <p:nvPr/>
        </p:nvSpPr>
        <p:spPr bwMode="auto">
          <a:xfrm>
            <a:off x="4932040" y="6005582"/>
            <a:ext cx="43208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l-PL" altLang="pl-PL" sz="1000" dirty="0">
                <a:solidFill>
                  <a:srgbClr val="FFFFCC"/>
                </a:solidFill>
                <a:latin typeface="Arial" charset="0"/>
              </a:rPr>
              <a:t>dr Bogumiła Konieczny-Rozenfeld</a:t>
            </a:r>
          </a:p>
          <a:p>
            <a:pPr algn="ctr" eaLnBrk="1" hangingPunct="1">
              <a:spcBef>
                <a:spcPct val="0"/>
              </a:spcBef>
              <a:buFontTx/>
              <a:buNone/>
            </a:pPr>
            <a:r>
              <a:rPr lang="pl-PL" altLang="pl-PL" sz="1000" dirty="0">
                <a:solidFill>
                  <a:srgbClr val="FFFFCC"/>
                </a:solidFill>
                <a:latin typeface="Arial" charset="0"/>
              </a:rPr>
              <a:t>Biblioteka Główna Wojskowej Akademii Technicznej</a:t>
            </a:r>
          </a:p>
          <a:p>
            <a:pPr algn="ctr" eaLnBrk="1" hangingPunct="1">
              <a:spcBef>
                <a:spcPct val="0"/>
              </a:spcBef>
              <a:buFontTx/>
              <a:buNone/>
            </a:pPr>
            <a:endParaRPr lang="pl-PL" altLang="pl-PL" sz="1000" dirty="0">
              <a:solidFill>
                <a:srgbClr val="FFFFCC"/>
              </a:solidFill>
              <a:latin typeface="Arial" charset="0"/>
            </a:endParaRPr>
          </a:p>
          <a:p>
            <a:pPr algn="ctr" eaLnBrk="1" hangingPunct="1">
              <a:spcBef>
                <a:spcPct val="0"/>
              </a:spcBef>
              <a:buFontTx/>
              <a:buNone/>
            </a:pPr>
            <a:r>
              <a:rPr lang="pl-PL" altLang="pl-PL" sz="1000" dirty="0">
                <a:solidFill>
                  <a:srgbClr val="FFFFCC"/>
                </a:solidFill>
                <a:latin typeface="Arial" charset="0"/>
              </a:rPr>
              <a:t>bogumila.konieczny-rozenfeld@wat.edu.pl</a:t>
            </a:r>
          </a:p>
        </p:txBody>
      </p:sp>
      <p:sp>
        <p:nvSpPr>
          <p:cNvPr id="13316" name="pole tekstowe 3"/>
          <p:cNvSpPr txBox="1">
            <a:spLocks noChangeArrowheads="1"/>
          </p:cNvSpPr>
          <p:nvPr/>
        </p:nvSpPr>
        <p:spPr bwMode="auto">
          <a:xfrm>
            <a:off x="1835696" y="260648"/>
            <a:ext cx="6624092" cy="63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pl-PL" sz="1100" b="1" dirty="0">
                <a:latin typeface="Arial" panose="020B0604020202020204" pitchFamily="34" charset="0"/>
                <a:cs typeface="Arial" panose="020B0604020202020204" pitchFamily="34" charset="0"/>
              </a:rPr>
              <a:t>Biblioteki Podlasia i Polski północno-wschodniej. Przeszłość, teraźniejszość i przyszłość"</a:t>
            </a:r>
            <a:endParaRPr lang="pl-PL" sz="1100" b="1" dirty="0">
              <a:effectLst/>
              <a:latin typeface="Arial" panose="020B0604020202020204" pitchFamily="34" charset="0"/>
              <a:cs typeface="Arial" panose="020B0604020202020204" pitchFamily="34" charset="0"/>
            </a:endParaRPr>
          </a:p>
          <a:p>
            <a:pPr algn="ctr">
              <a:buNone/>
            </a:pPr>
            <a:r>
              <a:rPr lang="pl-PL" sz="1100" b="1" dirty="0">
                <a:latin typeface="Arial" panose="020B0604020202020204" pitchFamily="34" charset="0"/>
                <a:cs typeface="Arial" panose="020B0604020202020204" pitchFamily="34" charset="0"/>
              </a:rPr>
              <a:t>Konferencja jubileuszowa z okazji 50-lecia</a:t>
            </a:r>
            <a:br>
              <a:rPr lang="pl-PL" sz="1100" b="1" dirty="0">
                <a:latin typeface="Arial" panose="020B0604020202020204" pitchFamily="34" charset="0"/>
                <a:cs typeface="Arial" panose="020B0604020202020204" pitchFamily="34" charset="0"/>
              </a:rPr>
            </a:br>
            <a:r>
              <a:rPr lang="pl-PL" sz="1100" b="1" dirty="0">
                <a:latin typeface="Arial" panose="020B0604020202020204" pitchFamily="34" charset="0"/>
                <a:cs typeface="Arial" panose="020B0604020202020204" pitchFamily="34" charset="0"/>
              </a:rPr>
              <a:t>Biblioteki Uniwersyteckiej im. Jerzego Giedroycia w Białymstoku</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FFFF6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8" name="Prostokąt 7">
            <a:extLst>
              <a:ext uri="{FF2B5EF4-FFF2-40B4-BE49-F238E27FC236}">
                <a16:creationId xmlns:a16="http://schemas.microsoft.com/office/drawing/2014/main" id="{5C52F0E7-5AC5-411B-A8AE-3FBC436C0BB4}"/>
              </a:ext>
            </a:extLst>
          </p:cNvPr>
          <p:cNvSpPr/>
          <p:nvPr/>
        </p:nvSpPr>
        <p:spPr>
          <a:xfrm>
            <a:off x="2339752" y="1034415"/>
            <a:ext cx="6909474" cy="1493101"/>
          </a:xfrm>
          <a:prstGeom prst="rect">
            <a:avLst/>
          </a:prstGeom>
        </p:spPr>
        <p:txBody>
          <a:bodyPr wrap="square">
            <a:spAutoFit/>
          </a:bodyPr>
          <a:lstStyle/>
          <a:p>
            <a:pPr>
              <a:lnSpc>
                <a:spcPct val="107000"/>
              </a:lnSpc>
              <a:spcAft>
                <a:spcPts val="800"/>
              </a:spcAft>
            </a:pPr>
            <a:r>
              <a:rPr lang="pl-PL" sz="1600" b="1" dirty="0">
                <a:solidFill>
                  <a:schemeClr val="bg1"/>
                </a:solidFill>
                <a:latin typeface="Arial" panose="020B0604020202020204" pitchFamily="34" charset="0"/>
                <a:ea typeface="Times New Roman" panose="02020603050405020304" pitchFamily="18" charset="0"/>
                <a:cs typeface="Arial" panose="020B0604020202020204" pitchFamily="34" charset="0"/>
              </a:rPr>
              <a:t>Nie można po cichu zawiesić kamery</a:t>
            </a:r>
            <a:endParaRPr lang="pl-PL" sz="16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pl-PL" sz="1600" b="1" dirty="0">
                <a:solidFill>
                  <a:schemeClr val="bg1"/>
                </a:solidFill>
                <a:latin typeface="Arial" panose="020B0604020202020204" pitchFamily="34" charset="0"/>
                <a:ea typeface="Times New Roman" panose="02020603050405020304" pitchFamily="18" charset="0"/>
                <a:cs typeface="Arial" panose="020B0604020202020204" pitchFamily="34" charset="0"/>
              </a:rPr>
              <a:t>Przepisy nakładają na pracodawcę, który chce wprowadzić monitoring, obowiązki informacyjne. Pracownicy muszą wiedzieć, że znajdą się w oku kamery. </a:t>
            </a:r>
            <a:r>
              <a:rPr lang="pl-PL" sz="1600" b="1" dirty="0">
                <a:solidFill>
                  <a:schemeClr val="bg1"/>
                </a:solidFill>
                <a:latin typeface="Arial" panose="020B0604020202020204" pitchFamily="34" charset="0"/>
                <a:cs typeface="Arial" panose="020B0604020202020204" pitchFamily="34" charset="0"/>
              </a:rPr>
              <a:t>miejsca objęte monitoringiem powinny być </a:t>
            </a:r>
            <a:r>
              <a:rPr lang="pl-PL" sz="1600" b="1" i="1" dirty="0">
                <a:solidFill>
                  <a:schemeClr val="bg1"/>
                </a:solidFill>
                <a:latin typeface="Arial" panose="020B0604020202020204" pitchFamily="34" charset="0"/>
                <a:cs typeface="Arial" panose="020B0604020202020204" pitchFamily="34" charset="0"/>
              </a:rPr>
              <a:t>„widocznie i czytelnie”</a:t>
            </a:r>
            <a:r>
              <a:rPr lang="pl-PL" sz="1600" b="1" dirty="0">
                <a:solidFill>
                  <a:schemeClr val="bg1"/>
                </a:solidFill>
                <a:latin typeface="Arial" panose="020B0604020202020204" pitchFamily="34" charset="0"/>
                <a:cs typeface="Arial" panose="020B0604020202020204" pitchFamily="34" charset="0"/>
              </a:rPr>
              <a:t> oznaczone.</a:t>
            </a:r>
            <a:endParaRPr lang="pl-PL"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7" name="pole tekstowe 6">
            <a:extLst>
              <a:ext uri="{FF2B5EF4-FFF2-40B4-BE49-F238E27FC236}">
                <a16:creationId xmlns:a16="http://schemas.microsoft.com/office/drawing/2014/main" id="{BBD93727-A2CA-42E4-9E5B-38B434A77AF2}"/>
              </a:ext>
            </a:extLst>
          </p:cNvPr>
          <p:cNvSpPr txBox="1"/>
          <p:nvPr/>
        </p:nvSpPr>
        <p:spPr>
          <a:xfrm>
            <a:off x="2585009" y="3856863"/>
            <a:ext cx="6486192" cy="2354491"/>
          </a:xfrm>
          <a:prstGeom prst="rect">
            <a:avLst/>
          </a:prstGeom>
          <a:noFill/>
        </p:spPr>
        <p:txBody>
          <a:bodyPr wrap="square" rtlCol="0">
            <a:spAutoFit/>
          </a:bodyPr>
          <a:lstStyle/>
          <a:p>
            <a:r>
              <a:rPr lang="pl-PL" sz="1400" b="1" dirty="0">
                <a:solidFill>
                  <a:schemeClr val="bg1"/>
                </a:solidFill>
                <a:latin typeface="Arial" panose="020B0604020202020204" pitchFamily="34" charset="0"/>
                <a:cs typeface="Arial" panose="020B0604020202020204" pitchFamily="34" charset="0"/>
              </a:rPr>
              <a:t>Monitoring wizyjny wprowadza się celu zapewnienia szeroko pojętego bezpieczeństwa osób i mienia, a w szczególności:</a:t>
            </a:r>
          </a:p>
          <a:p>
            <a:pPr marL="285750" indent="-285750">
              <a:spcBef>
                <a:spcPts val="600"/>
              </a:spcBef>
              <a:spcAft>
                <a:spcPts val="600"/>
              </a:spcAft>
              <a:buClr>
                <a:srgbClr val="FFFF00"/>
              </a:buClr>
              <a:buFont typeface="Wingdings" panose="05000000000000000000" pitchFamily="2" charset="2"/>
              <a:buChar char="§"/>
            </a:pPr>
            <a:r>
              <a:rPr lang="pl-PL" sz="1400" b="1" dirty="0">
                <a:solidFill>
                  <a:schemeClr val="bg1"/>
                </a:solidFill>
                <a:latin typeface="Arial" panose="020B0604020202020204" pitchFamily="34" charset="0"/>
                <a:cs typeface="Arial" panose="020B0604020202020204" pitchFamily="34" charset="0"/>
              </a:rPr>
              <a:t>Wspomagania kontroli dostępu;</a:t>
            </a:r>
          </a:p>
          <a:p>
            <a:pPr marL="285750" indent="-285750">
              <a:spcBef>
                <a:spcPts val="600"/>
              </a:spcBef>
              <a:spcAft>
                <a:spcPts val="600"/>
              </a:spcAft>
              <a:buClr>
                <a:srgbClr val="FFFF00"/>
              </a:buClr>
              <a:buFont typeface="Wingdings" panose="05000000000000000000" pitchFamily="2" charset="2"/>
              <a:buChar char="§"/>
            </a:pPr>
            <a:r>
              <a:rPr lang="pl-PL" sz="1400" b="1" dirty="0">
                <a:solidFill>
                  <a:schemeClr val="bg1"/>
                </a:solidFill>
                <a:latin typeface="Arial" panose="020B0604020202020204" pitchFamily="34" charset="0"/>
                <a:cs typeface="Arial" panose="020B0604020202020204" pitchFamily="34" charset="0"/>
              </a:rPr>
              <a:t>Zwiększenia bezpieczeństwa pracowników, studentów oraz osób współpracujących;</a:t>
            </a:r>
          </a:p>
          <a:p>
            <a:pPr marL="285750" indent="-285750">
              <a:spcBef>
                <a:spcPts val="600"/>
              </a:spcBef>
              <a:spcAft>
                <a:spcPts val="600"/>
              </a:spcAft>
              <a:buClr>
                <a:srgbClr val="FFFF00"/>
              </a:buClr>
              <a:buFont typeface="Wingdings" panose="05000000000000000000" pitchFamily="2" charset="2"/>
              <a:buChar char="§"/>
            </a:pPr>
            <a:r>
              <a:rPr lang="pl-PL" sz="1400" b="1" dirty="0">
                <a:solidFill>
                  <a:schemeClr val="bg1"/>
                </a:solidFill>
                <a:latin typeface="Arial" panose="020B0604020202020204" pitchFamily="34" charset="0"/>
                <a:cs typeface="Arial" panose="020B0604020202020204" pitchFamily="34" charset="0"/>
              </a:rPr>
              <a:t>Dozoru mienia oraz zwiększenia bezpieczeństwa i ochrony informacji przetwarzanych w uczelni/bibliotece</a:t>
            </a:r>
          </a:p>
          <a:p>
            <a:pPr marL="285750" indent="-285750">
              <a:spcBef>
                <a:spcPts val="600"/>
              </a:spcBef>
              <a:spcAft>
                <a:spcPts val="600"/>
              </a:spcAft>
              <a:buClr>
                <a:srgbClr val="FFFF00"/>
              </a:buClr>
              <a:buFont typeface="Wingdings" panose="05000000000000000000" pitchFamily="2" charset="2"/>
              <a:buChar char="§"/>
            </a:pPr>
            <a:r>
              <a:rPr lang="pl-PL" sz="1400" b="1" dirty="0">
                <a:solidFill>
                  <a:schemeClr val="bg1"/>
                </a:solidFill>
                <a:latin typeface="Arial" panose="020B0604020202020204" pitchFamily="34" charset="0"/>
                <a:cs typeface="Arial" panose="020B0604020202020204" pitchFamily="34" charset="0"/>
              </a:rPr>
              <a:t>Zapobiegania incydentem zagrażającym porządkowi publicznemu.</a:t>
            </a:r>
          </a:p>
        </p:txBody>
      </p:sp>
      <p:pic>
        <p:nvPicPr>
          <p:cNvPr id="11" name="Obraz 10">
            <a:extLst>
              <a:ext uri="{FF2B5EF4-FFF2-40B4-BE49-F238E27FC236}">
                <a16:creationId xmlns:a16="http://schemas.microsoft.com/office/drawing/2014/main" id="{3B3374F9-63D9-4863-9ADC-46197AD23B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2620534"/>
            <a:ext cx="1512168" cy="1133257"/>
          </a:xfrm>
          <a:prstGeom prst="rect">
            <a:avLst/>
          </a:prstGeom>
        </p:spPr>
      </p:pic>
    </p:spTree>
    <p:extLst>
      <p:ext uri="{BB962C8B-B14F-4D97-AF65-F5344CB8AC3E}">
        <p14:creationId xmlns:p14="http://schemas.microsoft.com/office/powerpoint/2010/main" val="295517170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923330"/>
          </a:xfrm>
          <a:prstGeom prst="rect">
            <a:avLst/>
          </a:prstGeom>
        </p:spPr>
        <p:txBody>
          <a:bodyPr>
            <a:spAutoFit/>
          </a:bodyPr>
          <a:lstStyle/>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FFFF6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9" name="pole tekstowe 8">
            <a:extLst>
              <a:ext uri="{FF2B5EF4-FFF2-40B4-BE49-F238E27FC236}">
                <a16:creationId xmlns:a16="http://schemas.microsoft.com/office/drawing/2014/main" id="{59D7F923-F6C1-48CF-BB59-28DE21E04898}"/>
              </a:ext>
            </a:extLst>
          </p:cNvPr>
          <p:cNvSpPr txBox="1"/>
          <p:nvPr/>
        </p:nvSpPr>
        <p:spPr>
          <a:xfrm>
            <a:off x="2630334" y="3047290"/>
            <a:ext cx="6513666" cy="2308324"/>
          </a:xfrm>
          <a:prstGeom prst="rect">
            <a:avLst/>
          </a:prstGeom>
          <a:noFill/>
        </p:spPr>
        <p:txBody>
          <a:bodyPr wrap="square" rtlCol="0">
            <a:spAutoFit/>
          </a:bodyPr>
          <a:lstStyle/>
          <a:p>
            <a:r>
              <a:rPr lang="pl-PL" sz="1600" b="1" dirty="0">
                <a:solidFill>
                  <a:schemeClr val="bg1"/>
                </a:solidFill>
                <a:latin typeface="Arial" panose="020B0604020202020204" pitchFamily="34" charset="0"/>
                <a:cs typeface="Arial" panose="020B0604020202020204" pitchFamily="34" charset="0"/>
              </a:rPr>
              <a:t>Obiektem wideofilmowania nie jest osoba czy grupa osób, lecz określone miejsce w celu wczesnego wykrycia niepożądanych zdarzeń i możliwości podjęcia odpowiednich działań prewencyjnych.</a:t>
            </a:r>
          </a:p>
          <a:p>
            <a:endParaRPr lang="pl-PL" sz="1600" b="1" dirty="0">
              <a:solidFill>
                <a:schemeClr val="bg1"/>
              </a:solidFill>
              <a:latin typeface="Arial" panose="020B0604020202020204" pitchFamily="34" charset="0"/>
              <a:cs typeface="Arial" panose="020B0604020202020204" pitchFamily="34" charset="0"/>
            </a:endParaRPr>
          </a:p>
          <a:p>
            <a:r>
              <a:rPr lang="pl-PL" sz="1600" b="1" dirty="0">
                <a:solidFill>
                  <a:schemeClr val="bg1"/>
                </a:solidFill>
                <a:latin typeface="Arial" panose="020B0604020202020204" pitchFamily="34" charset="0"/>
                <a:cs typeface="Arial" panose="020B0604020202020204" pitchFamily="34" charset="0"/>
              </a:rPr>
              <a:t>Osoby, które potencjalnie mogą się znaleźć w takim obszarze powinny być poinformowane, że wejście w taki obszar jest równoznaczne z wyrażeniem przez tę osobę zgody na przetwarzanie jej danych w zakresie wizerunku</a:t>
            </a:r>
          </a:p>
        </p:txBody>
      </p:sp>
      <p:pic>
        <p:nvPicPr>
          <p:cNvPr id="11" name="Obraz 10">
            <a:extLst>
              <a:ext uri="{FF2B5EF4-FFF2-40B4-BE49-F238E27FC236}">
                <a16:creationId xmlns:a16="http://schemas.microsoft.com/office/drawing/2014/main" id="{842E74D5-D0F5-4CB0-AA5B-E86699EC32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3341" y="1520612"/>
            <a:ext cx="2810234" cy="1069482"/>
          </a:xfrm>
          <a:prstGeom prst="rect">
            <a:avLst/>
          </a:prstGeom>
        </p:spPr>
      </p:pic>
    </p:spTree>
    <p:extLst>
      <p:ext uri="{BB962C8B-B14F-4D97-AF65-F5344CB8AC3E}">
        <p14:creationId xmlns:p14="http://schemas.microsoft.com/office/powerpoint/2010/main" val="3804484090"/>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7" name="Prostokąt 6">
            <a:extLst>
              <a:ext uri="{FF2B5EF4-FFF2-40B4-BE49-F238E27FC236}">
                <a16:creationId xmlns:a16="http://schemas.microsoft.com/office/drawing/2014/main" id="{5599DE5B-2483-473D-82C1-61FD8D23C9A1}"/>
              </a:ext>
            </a:extLst>
          </p:cNvPr>
          <p:cNvSpPr/>
          <p:nvPr/>
        </p:nvSpPr>
        <p:spPr>
          <a:xfrm>
            <a:off x="2330855" y="2923227"/>
            <a:ext cx="6273592" cy="861774"/>
          </a:xfrm>
          <a:prstGeom prst="rect">
            <a:avLst/>
          </a:prstGeom>
        </p:spPr>
        <p:txBody>
          <a:bodyPr wrap="square">
            <a:spAutoFit/>
          </a:bodyPr>
          <a:lstStyle/>
          <a:p>
            <a:endParaRPr lang="pl-PL" dirty="0"/>
          </a:p>
          <a:p>
            <a:r>
              <a:rPr lang="pl-PL" sz="1600" dirty="0">
                <a:solidFill>
                  <a:schemeClr val="bg1"/>
                </a:solidFill>
                <a:latin typeface="Arial" panose="020B0604020202020204" pitchFamily="34" charset="0"/>
                <a:cs typeface="Arial" panose="020B0604020202020204" pitchFamily="34" charset="0"/>
              </a:rPr>
              <a:t>Dziecko nie może samodzielnie wyrazić zgody – muszą to w jego imieniu zrobić rodzice lub opiekunowie  prawni</a:t>
            </a:r>
          </a:p>
        </p:txBody>
      </p:sp>
      <p:sp>
        <p:nvSpPr>
          <p:cNvPr id="8" name="Prostokąt 7">
            <a:extLst>
              <a:ext uri="{FF2B5EF4-FFF2-40B4-BE49-F238E27FC236}">
                <a16:creationId xmlns:a16="http://schemas.microsoft.com/office/drawing/2014/main" id="{EDDCDAEE-20B3-4968-A9CE-F9485EEDE1DD}"/>
              </a:ext>
            </a:extLst>
          </p:cNvPr>
          <p:cNvSpPr/>
          <p:nvPr/>
        </p:nvSpPr>
        <p:spPr>
          <a:xfrm>
            <a:off x="2344908" y="5582462"/>
            <a:ext cx="6259539" cy="830997"/>
          </a:xfrm>
          <a:prstGeom prst="rect">
            <a:avLst/>
          </a:prstGeom>
        </p:spPr>
        <p:txBody>
          <a:bodyPr wrap="square">
            <a:spAutoFit/>
          </a:bodyPr>
          <a:lstStyle/>
          <a:p>
            <a:r>
              <a:rPr lang="pl-PL" sz="1600" dirty="0">
                <a:solidFill>
                  <a:schemeClr val="bg1"/>
                </a:solidFill>
                <a:latin typeface="Arial" panose="020B0604020202020204" pitchFamily="34" charset="0"/>
                <a:cs typeface="Arial" panose="020B0604020202020204" pitchFamily="34" charset="0"/>
              </a:rPr>
              <a:t>W myśl art. 8 ust. 1 RODO, zgodne z prawem jest przetwarzanie danych osobowych dziecka, które ukończyło 16 lat i wyraziło na to zgodę</a:t>
            </a:r>
          </a:p>
        </p:txBody>
      </p:sp>
      <p:sp>
        <p:nvSpPr>
          <p:cNvPr id="9" name="Prostokąt 8">
            <a:extLst>
              <a:ext uri="{FF2B5EF4-FFF2-40B4-BE49-F238E27FC236}">
                <a16:creationId xmlns:a16="http://schemas.microsoft.com/office/drawing/2014/main" id="{D2D21F23-E0BB-4CDF-9B92-E2DF735ACDC4}"/>
              </a:ext>
            </a:extLst>
          </p:cNvPr>
          <p:cNvSpPr/>
          <p:nvPr/>
        </p:nvSpPr>
        <p:spPr>
          <a:xfrm>
            <a:off x="2245288" y="1531702"/>
            <a:ext cx="6345599" cy="1569660"/>
          </a:xfrm>
          <a:prstGeom prst="rect">
            <a:avLst/>
          </a:prstGeom>
        </p:spPr>
        <p:txBody>
          <a:bodyPr wrap="square">
            <a:spAutoFit/>
          </a:bodyPr>
          <a:lstStyle/>
          <a:p>
            <a:pPr algn="just"/>
            <a:r>
              <a:rPr lang="pl-PL" sz="1600" dirty="0">
                <a:solidFill>
                  <a:schemeClr val="bg1"/>
                </a:solidFill>
                <a:latin typeface="Arial" panose="020B0604020202020204" pitchFamily="34" charset="0"/>
                <a:cs typeface="Arial" panose="020B0604020202020204" pitchFamily="34" charset="0"/>
              </a:rPr>
              <a:t>Portale społecznościowe pękają w szwach od uśmiechniętych twarzy dzieci. Zdarzają się opiekunowie, którzy relacjonują każdy dzień swojej pociechy. Dobrze, gdy zarówno ojciec, jak i matka (prawni opiekunowie)wyrażają zgodę na publikowanie zdjęć swoich pociech</a:t>
            </a:r>
          </a:p>
          <a:p>
            <a:pPr algn="just"/>
            <a:r>
              <a:rPr lang="pl-PL" sz="1600" dirty="0">
                <a:solidFill>
                  <a:schemeClr val="bg1"/>
                </a:solidFill>
                <a:latin typeface="Arial" panose="020B0604020202020204" pitchFamily="34" charset="0"/>
                <a:cs typeface="Arial" panose="020B0604020202020204" pitchFamily="34" charset="0"/>
              </a:rPr>
              <a:t> Jeśli nie - zdjęcia nie powinny się pojawiać.</a:t>
            </a:r>
          </a:p>
        </p:txBody>
      </p:sp>
      <p:sp>
        <p:nvSpPr>
          <p:cNvPr id="10" name="Prostokąt 9">
            <a:extLst>
              <a:ext uri="{FF2B5EF4-FFF2-40B4-BE49-F238E27FC236}">
                <a16:creationId xmlns:a16="http://schemas.microsoft.com/office/drawing/2014/main" id="{0C141180-C94B-49E0-93B4-F12625321587}"/>
              </a:ext>
            </a:extLst>
          </p:cNvPr>
          <p:cNvSpPr/>
          <p:nvPr/>
        </p:nvSpPr>
        <p:spPr>
          <a:xfrm>
            <a:off x="2388162" y="4254875"/>
            <a:ext cx="5519803" cy="861774"/>
          </a:xfrm>
          <a:prstGeom prst="rect">
            <a:avLst/>
          </a:prstGeom>
        </p:spPr>
        <p:txBody>
          <a:bodyPr wrap="square">
            <a:spAutoFit/>
          </a:bodyPr>
          <a:lstStyle/>
          <a:p>
            <a:r>
              <a:rPr lang="pl-PL" u="sng" dirty="0">
                <a:solidFill>
                  <a:schemeClr val="bg1"/>
                </a:solidFill>
                <a:latin typeface="Arial" panose="020B0604020202020204" pitchFamily="34" charset="0"/>
                <a:cs typeface="Arial" panose="020B0604020202020204" pitchFamily="34" charset="0"/>
              </a:rPr>
              <a:t>Wyjątek</a:t>
            </a:r>
            <a:r>
              <a:rPr lang="pl-PL" dirty="0">
                <a:solidFill>
                  <a:schemeClr val="bg1"/>
                </a:solidFill>
                <a:latin typeface="Arial" panose="020B0604020202020204" pitchFamily="34" charset="0"/>
                <a:cs typeface="Arial" panose="020B0604020202020204" pitchFamily="34" charset="0"/>
              </a:rPr>
              <a:t>: </a:t>
            </a:r>
          </a:p>
          <a:p>
            <a:r>
              <a:rPr lang="pl-PL" sz="1600" dirty="0">
                <a:solidFill>
                  <a:schemeClr val="bg1"/>
                </a:solidFill>
                <a:latin typeface="Arial" panose="020B0604020202020204" pitchFamily="34" charset="0"/>
                <a:cs typeface="Arial" panose="020B0604020202020204" pitchFamily="34" charset="0"/>
              </a:rPr>
              <a:t>Wizerunek dziecka stanowi jedynie szczegół całości takiej jak zgromadzenie, krajobraz czy publiczna impreza. </a:t>
            </a:r>
          </a:p>
        </p:txBody>
      </p:sp>
      <p:sp>
        <p:nvSpPr>
          <p:cNvPr id="11" name="pole tekstowe 10">
            <a:extLst>
              <a:ext uri="{FF2B5EF4-FFF2-40B4-BE49-F238E27FC236}">
                <a16:creationId xmlns:a16="http://schemas.microsoft.com/office/drawing/2014/main" id="{8CF31460-CC2A-4CC3-90ED-7E24CF637A89}"/>
              </a:ext>
            </a:extLst>
          </p:cNvPr>
          <p:cNvSpPr txBox="1"/>
          <p:nvPr/>
        </p:nvSpPr>
        <p:spPr>
          <a:xfrm>
            <a:off x="2483768" y="1052736"/>
            <a:ext cx="5328592" cy="369332"/>
          </a:xfrm>
          <a:prstGeom prst="rect">
            <a:avLst/>
          </a:prstGeom>
          <a:noFill/>
        </p:spPr>
        <p:txBody>
          <a:bodyPr wrap="square" rtlCol="0">
            <a:spAutoFit/>
          </a:bodyPr>
          <a:lstStyle/>
          <a:p>
            <a:pPr algn="ctr"/>
            <a:r>
              <a:rPr lang="pl-PL" b="1" dirty="0">
                <a:solidFill>
                  <a:srgbClr val="FFFF00"/>
                </a:solidFill>
                <a:latin typeface="Arial" panose="020B0604020202020204" pitchFamily="34" charset="0"/>
                <a:cs typeface="Arial" panose="020B0604020202020204" pitchFamily="34" charset="0"/>
              </a:rPr>
              <a:t>Wizerunek dziecka</a:t>
            </a:r>
          </a:p>
        </p:txBody>
      </p:sp>
    </p:spTree>
    <p:extLst>
      <p:ext uri="{BB962C8B-B14F-4D97-AF65-F5344CB8AC3E}">
        <p14:creationId xmlns:p14="http://schemas.microsoft.com/office/powerpoint/2010/main" val="1052085371"/>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7" name="Prostokąt 6">
            <a:extLst>
              <a:ext uri="{FF2B5EF4-FFF2-40B4-BE49-F238E27FC236}">
                <a16:creationId xmlns:a16="http://schemas.microsoft.com/office/drawing/2014/main" id="{4B6123ED-7880-42E0-8249-35487ED2ACBF}"/>
              </a:ext>
            </a:extLst>
          </p:cNvPr>
          <p:cNvSpPr/>
          <p:nvPr/>
        </p:nvSpPr>
        <p:spPr>
          <a:xfrm>
            <a:off x="2478296" y="3653409"/>
            <a:ext cx="6626016" cy="1754326"/>
          </a:xfrm>
          <a:prstGeom prst="rect">
            <a:avLst/>
          </a:prstGeom>
        </p:spPr>
        <p:txBody>
          <a:bodyPr wrap="square">
            <a:spAutoFit/>
          </a:bodyPr>
          <a:lstStyle/>
          <a:p>
            <a:r>
              <a:rPr lang="pl-PL" dirty="0">
                <a:solidFill>
                  <a:schemeClr val="bg1"/>
                </a:solidFill>
                <a:latin typeface="Arial" panose="020B0604020202020204" pitchFamily="34" charset="0"/>
                <a:cs typeface="Arial" panose="020B0604020202020204" pitchFamily="34" charset="0"/>
              </a:rPr>
              <a:t>Zgody nie będzie wymagać rozpowszechnianie wizerunku przedstawiającego osobę powszechnie znaną, zwłaszcza </a:t>
            </a:r>
          </a:p>
          <a:p>
            <a:r>
              <a:rPr lang="pl-PL" dirty="0">
                <a:solidFill>
                  <a:schemeClr val="bg1"/>
                </a:solidFill>
                <a:latin typeface="Arial" panose="020B0604020202020204" pitchFamily="34" charset="0"/>
                <a:cs typeface="Arial" panose="020B0604020202020204" pitchFamily="34" charset="0"/>
              </a:rPr>
              <a:t>w momencie pełnienia przez nią funkcji publicznych.</a:t>
            </a:r>
          </a:p>
          <a:p>
            <a:r>
              <a:rPr lang="pl-PL" dirty="0">
                <a:solidFill>
                  <a:schemeClr val="bg1"/>
                </a:solidFill>
                <a:latin typeface="Arial" panose="020B0604020202020204" pitchFamily="34" charset="0"/>
                <a:cs typeface="Arial" panose="020B0604020202020204" pitchFamily="34" charset="0"/>
              </a:rPr>
              <a:t>Zgodne z prawem będzie też rozpowszechnianie wizerunku osoby stanowiącej tylko część, szczegół większej całości, </a:t>
            </a:r>
          </a:p>
          <a:p>
            <a:r>
              <a:rPr lang="pl-PL" dirty="0">
                <a:solidFill>
                  <a:schemeClr val="bg1"/>
                </a:solidFill>
                <a:latin typeface="Arial" panose="020B0604020202020204" pitchFamily="34" charset="0"/>
                <a:cs typeface="Arial" panose="020B0604020202020204" pitchFamily="34" charset="0"/>
              </a:rPr>
              <a:t>np. fotografie z wydarzeń plenerowych.</a:t>
            </a:r>
          </a:p>
        </p:txBody>
      </p:sp>
      <p:pic>
        <p:nvPicPr>
          <p:cNvPr id="9" name="Obraz 8">
            <a:extLst>
              <a:ext uri="{FF2B5EF4-FFF2-40B4-BE49-F238E27FC236}">
                <a16:creationId xmlns:a16="http://schemas.microsoft.com/office/drawing/2014/main" id="{4753D1B2-EC5D-4742-9BDB-652B11FC35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7884" y="1260600"/>
            <a:ext cx="3240360" cy="2160240"/>
          </a:xfrm>
          <a:prstGeom prst="rect">
            <a:avLst/>
          </a:prstGeom>
        </p:spPr>
      </p:pic>
    </p:spTree>
    <p:extLst>
      <p:ext uri="{BB962C8B-B14F-4D97-AF65-F5344CB8AC3E}">
        <p14:creationId xmlns:p14="http://schemas.microsoft.com/office/powerpoint/2010/main" val="2545700524"/>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58473" y="1687800"/>
              <a:ext cx="1835978" cy="472974"/>
            </a:xfrm>
            <a:prstGeom prst="rect">
              <a:avLst/>
            </a:prstGeom>
            <a:solidFill>
              <a:srgbClr val="FFFF0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7" name="pole tekstowe 6">
            <a:extLst>
              <a:ext uri="{FF2B5EF4-FFF2-40B4-BE49-F238E27FC236}">
                <a16:creationId xmlns:a16="http://schemas.microsoft.com/office/drawing/2014/main" id="{137E00F9-92BF-45B1-9CD1-99C38F066791}"/>
              </a:ext>
            </a:extLst>
          </p:cNvPr>
          <p:cNvSpPr txBox="1"/>
          <p:nvPr/>
        </p:nvSpPr>
        <p:spPr>
          <a:xfrm>
            <a:off x="2483768" y="1196752"/>
            <a:ext cx="6409407" cy="5724644"/>
          </a:xfrm>
          <a:prstGeom prst="rect">
            <a:avLst/>
          </a:prstGeom>
          <a:noFill/>
        </p:spPr>
        <p:txBody>
          <a:bodyPr wrap="square" rtlCol="0">
            <a:spAutoFit/>
          </a:bodyPr>
          <a:lstStyle/>
          <a:p>
            <a:pPr algn="ctr"/>
            <a:r>
              <a:rPr lang="pl-PL" b="1" dirty="0">
                <a:solidFill>
                  <a:srgbClr val="FFFF00"/>
                </a:solidFill>
                <a:latin typeface="Arial" panose="020B0604020202020204" pitchFamily="34" charset="0"/>
                <a:cs typeface="Arial" panose="020B0604020202020204" pitchFamily="34" charset="0"/>
              </a:rPr>
              <a:t>Kary administracyjne, które mogą być wymierzone</a:t>
            </a:r>
          </a:p>
          <a:p>
            <a:pPr algn="ctr"/>
            <a:r>
              <a:rPr lang="pl-PL" b="1" dirty="0">
                <a:solidFill>
                  <a:srgbClr val="FFFF00"/>
                </a:solidFill>
                <a:latin typeface="Arial" panose="020B0604020202020204" pitchFamily="34" charset="0"/>
                <a:cs typeface="Arial" panose="020B0604020202020204" pitchFamily="34" charset="0"/>
              </a:rPr>
              <a:t> za naruszenie przepisów RODO</a:t>
            </a:r>
          </a:p>
          <a:p>
            <a:endParaRPr lang="pl-PL" dirty="0">
              <a:solidFill>
                <a:schemeClr val="bg1"/>
              </a:solidFill>
              <a:latin typeface="Arial" panose="020B0604020202020204" pitchFamily="34" charset="0"/>
              <a:cs typeface="Arial" panose="020B0604020202020204" pitchFamily="34" charset="0"/>
            </a:endParaRPr>
          </a:p>
          <a:p>
            <a:r>
              <a:rPr lang="pl-PL" sz="1600" dirty="0">
                <a:solidFill>
                  <a:schemeClr val="bg1"/>
                </a:solidFill>
                <a:latin typeface="Arial" panose="020B0604020202020204" pitchFamily="34" charset="0"/>
                <a:cs typeface="Arial" panose="020B0604020202020204" pitchFamily="34" charset="0"/>
              </a:rPr>
              <a:t>Podstawowe przewinienia podlegające karom finansowym </a:t>
            </a:r>
          </a:p>
          <a:p>
            <a:pPr marL="285750" indent="-285750">
              <a:spcBef>
                <a:spcPts val="600"/>
              </a:spcBef>
              <a:spcAft>
                <a:spcPts val="600"/>
              </a:spcAft>
              <a:buFont typeface="Arial" panose="020B0604020202020204" pitchFamily="34" charset="0"/>
              <a:buChar char="•"/>
            </a:pPr>
            <a:r>
              <a:rPr lang="pl-PL" sz="1600" dirty="0">
                <a:solidFill>
                  <a:schemeClr val="bg1"/>
                </a:solidFill>
                <a:latin typeface="Arial" panose="020B0604020202020204" pitchFamily="34" charset="0"/>
                <a:cs typeface="Arial" panose="020B0604020202020204" pitchFamily="34" charset="0"/>
              </a:rPr>
              <a:t>Przetwarzanie danych bez zgody osoby, której dane dotyczą,</a:t>
            </a:r>
          </a:p>
          <a:p>
            <a:pPr marL="285750" indent="-285750">
              <a:spcBef>
                <a:spcPts val="600"/>
              </a:spcBef>
              <a:spcAft>
                <a:spcPts val="600"/>
              </a:spcAft>
              <a:buFont typeface="Arial" panose="020B0604020202020204" pitchFamily="34" charset="0"/>
              <a:buChar char="•"/>
            </a:pPr>
            <a:r>
              <a:rPr lang="pl-PL" sz="1600" dirty="0">
                <a:solidFill>
                  <a:schemeClr val="bg1"/>
                </a:solidFill>
                <a:latin typeface="Arial" panose="020B0604020202020204" pitchFamily="34" charset="0"/>
                <a:cs typeface="Arial" panose="020B0604020202020204" pitchFamily="34" charset="0"/>
              </a:rPr>
              <a:t>Niedopełnienie obowiązku informacyjnego wobec osoby, której przetwarzane dane dotyczą.</a:t>
            </a:r>
          </a:p>
          <a:p>
            <a:pPr marL="285750" indent="-285750">
              <a:spcBef>
                <a:spcPts val="600"/>
              </a:spcBef>
              <a:spcAft>
                <a:spcPts val="600"/>
              </a:spcAft>
              <a:buFont typeface="Arial" panose="020B0604020202020204" pitchFamily="34" charset="0"/>
              <a:buChar char="•"/>
            </a:pPr>
            <a:r>
              <a:rPr lang="pl-PL" sz="1600" dirty="0">
                <a:solidFill>
                  <a:schemeClr val="bg1"/>
                </a:solidFill>
                <a:latin typeface="Arial" panose="020B0604020202020204" pitchFamily="34" charset="0"/>
                <a:cs typeface="Arial" panose="020B0604020202020204" pitchFamily="34" charset="0"/>
              </a:rPr>
              <a:t>Nieprzestrzeganie nakazu, tymczasowego lub ostatecznego ograniczenia przetwarzania lub przepływu danych</a:t>
            </a:r>
          </a:p>
          <a:p>
            <a:pPr marL="285750" indent="-285750">
              <a:spcBef>
                <a:spcPts val="600"/>
              </a:spcBef>
              <a:spcAft>
                <a:spcPts val="600"/>
              </a:spcAft>
              <a:buFont typeface="Arial" panose="020B0604020202020204" pitchFamily="34" charset="0"/>
              <a:buChar char="•"/>
            </a:pPr>
            <a:r>
              <a:rPr lang="pl-PL" sz="1600" dirty="0">
                <a:solidFill>
                  <a:schemeClr val="bg1"/>
                </a:solidFill>
                <a:latin typeface="Arial" panose="020B0604020202020204" pitchFamily="34" charset="0"/>
                <a:cs typeface="Arial" panose="020B0604020202020204" pitchFamily="34" charset="0"/>
              </a:rPr>
              <a:t>Nieuwzględnienie ochrony danych w fazie projektowania *</a:t>
            </a:r>
          </a:p>
          <a:p>
            <a:pPr marL="285750" indent="-285750">
              <a:spcBef>
                <a:spcPts val="600"/>
              </a:spcBef>
              <a:spcAft>
                <a:spcPts val="600"/>
              </a:spcAft>
              <a:buFont typeface="Arial" panose="020B0604020202020204" pitchFamily="34" charset="0"/>
              <a:buChar char="•"/>
            </a:pPr>
            <a:r>
              <a:rPr lang="pl-PL" sz="1600" dirty="0">
                <a:solidFill>
                  <a:schemeClr val="bg1"/>
                </a:solidFill>
                <a:latin typeface="Arial" panose="020B0604020202020204" pitchFamily="34" charset="0"/>
                <a:cs typeface="Arial" panose="020B0604020202020204" pitchFamily="34" charset="0"/>
              </a:rPr>
              <a:t>Wybór podmiotu przetwarzającego, który nie spełnia wymogów technicznych, aby przetwarzać powierzone mu dan</a:t>
            </a:r>
            <a:r>
              <a:rPr lang="pl-PL" sz="1600" dirty="0">
                <a:solidFill>
                  <a:schemeClr val="bg1"/>
                </a:solidFill>
              </a:rPr>
              <a:t>e</a:t>
            </a:r>
          </a:p>
          <a:p>
            <a:pPr marL="285750" indent="-285750">
              <a:buFont typeface="Arial" panose="020B0604020202020204" pitchFamily="34" charset="0"/>
              <a:buChar char="•"/>
            </a:pPr>
            <a:endParaRPr lang="pl-PL" sz="1400" dirty="0">
              <a:solidFill>
                <a:schemeClr val="bg1"/>
              </a:solidFill>
            </a:endParaRPr>
          </a:p>
          <a:p>
            <a:pPr marL="285750" indent="-285750">
              <a:buFont typeface="Arial" panose="020B0604020202020204" pitchFamily="34" charset="0"/>
              <a:buChar char="•"/>
            </a:pPr>
            <a:endParaRPr lang="pl-PL" sz="1400" dirty="0">
              <a:solidFill>
                <a:schemeClr val="bg1"/>
              </a:solidFill>
            </a:endParaRPr>
          </a:p>
          <a:p>
            <a:pPr marL="285750" indent="-285750">
              <a:buFont typeface="Arial" panose="020B0604020202020204" pitchFamily="34" charset="0"/>
              <a:buChar char="•"/>
            </a:pPr>
            <a:endParaRPr lang="pl-PL" sz="1400" dirty="0">
              <a:solidFill>
                <a:schemeClr val="bg1"/>
              </a:solidFill>
            </a:endParaRPr>
          </a:p>
          <a:p>
            <a:endParaRPr lang="pl-PL" sz="1400" dirty="0">
              <a:solidFill>
                <a:schemeClr val="bg1"/>
              </a:solidFill>
            </a:endParaRPr>
          </a:p>
          <a:p>
            <a:pPr marL="285750" indent="-285750">
              <a:buFont typeface="Arial" panose="020B0604020202020204" pitchFamily="34" charset="0"/>
              <a:buChar char="•"/>
            </a:pPr>
            <a:endParaRPr lang="pl-PL" sz="1400" dirty="0">
              <a:solidFill>
                <a:schemeClr val="bg1"/>
              </a:solidFill>
            </a:endParaRPr>
          </a:p>
          <a:p>
            <a:r>
              <a:rPr lang="pl-PL" sz="1000" dirty="0">
                <a:solidFill>
                  <a:schemeClr val="bg1"/>
                </a:solidFill>
                <a:latin typeface="Aria"/>
              </a:rPr>
              <a:t>*W praktyce oznacza to, że przed dokonaniem pierwszych czynności przetwarzania administrator jest zobowiązany do uwzględnienia i zaplanowania kwestii związanych z ochroną danych osobowych. Projektując produkt lub usługę należy więc mieć na uwadze to, w jaki sposób zapewnione zostanie prawidłowe stosowanie RODO.</a:t>
            </a:r>
          </a:p>
          <a:p>
            <a:endParaRPr lang="pl-PL" dirty="0"/>
          </a:p>
        </p:txBody>
      </p:sp>
    </p:spTree>
    <p:extLst>
      <p:ext uri="{BB962C8B-B14F-4D97-AF65-F5344CB8AC3E}">
        <p14:creationId xmlns:p14="http://schemas.microsoft.com/office/powerpoint/2010/main" val="2675497477"/>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43878" y="1560738"/>
            <a:ext cx="1932072" cy="524148"/>
            <a:chOff x="142845" y="886404"/>
            <a:chExt cx="1932072" cy="524148"/>
          </a:xfrm>
          <a:solidFill>
            <a:srgbClr val="00660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82589" y="1687800"/>
              <a:ext cx="1835978" cy="472974"/>
            </a:xfrm>
            <a:prstGeom prst="rect">
              <a:avLst/>
            </a:prstGeom>
            <a:solidFill>
              <a:srgbClr val="FFFF0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pic>
        <p:nvPicPr>
          <p:cNvPr id="8" name="Obraz 7">
            <a:extLst>
              <a:ext uri="{FF2B5EF4-FFF2-40B4-BE49-F238E27FC236}">
                <a16:creationId xmlns:a16="http://schemas.microsoft.com/office/drawing/2014/main" id="{B39D5A11-7FA2-4E17-A7D5-73151366F9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1013438"/>
            <a:ext cx="1944216" cy="1094599"/>
          </a:xfrm>
          <a:prstGeom prst="rect">
            <a:avLst/>
          </a:prstGeom>
        </p:spPr>
      </p:pic>
      <p:sp>
        <p:nvSpPr>
          <p:cNvPr id="7" name="Prostokąt 6">
            <a:extLst>
              <a:ext uri="{FF2B5EF4-FFF2-40B4-BE49-F238E27FC236}">
                <a16:creationId xmlns:a16="http://schemas.microsoft.com/office/drawing/2014/main" id="{55AE7D90-BFC3-42E4-A410-F989ECC08BA9}"/>
              </a:ext>
            </a:extLst>
          </p:cNvPr>
          <p:cNvSpPr/>
          <p:nvPr/>
        </p:nvSpPr>
        <p:spPr>
          <a:xfrm>
            <a:off x="2267744" y="2351932"/>
            <a:ext cx="6876256" cy="3631763"/>
          </a:xfrm>
          <a:prstGeom prst="rect">
            <a:avLst/>
          </a:prstGeom>
        </p:spPr>
        <p:txBody>
          <a:bodyPr wrap="square">
            <a:spAutoFit/>
          </a:bodyPr>
          <a:lstStyle/>
          <a:p>
            <a:pPr algn="just"/>
            <a:r>
              <a:rPr lang="pl-PL" sz="1400" dirty="0">
                <a:solidFill>
                  <a:schemeClr val="bg1"/>
                </a:solidFill>
                <a:latin typeface="Arial" panose="020B0604020202020204" pitchFamily="34" charset="0"/>
                <a:cs typeface="Arial" panose="020B0604020202020204" pitchFamily="34" charset="0"/>
              </a:rPr>
              <a:t>RODO szczegółowo określa też w art. 83 zakres naruszeń, za które przyznawane mogą być kary finansowe oraz podkreśla, że kary te powinny być za każdym razem skuteczne, proporcjonalne oraz odstraszające.</a:t>
            </a:r>
          </a:p>
          <a:p>
            <a:pPr algn="just"/>
            <a:r>
              <a:rPr lang="pl-PL" sz="1400" dirty="0">
                <a:solidFill>
                  <a:schemeClr val="bg1"/>
                </a:solidFill>
                <a:latin typeface="Arial" panose="020B0604020202020204" pitchFamily="34" charset="0"/>
                <a:cs typeface="Arial" panose="020B0604020202020204" pitchFamily="34" charset="0"/>
              </a:rPr>
              <a:t>Regulacja określa przesłanki wpływające na decyzję o wysokości i zasadności grzywny organu nadzorczego, nakładającego karę finansową. </a:t>
            </a:r>
          </a:p>
          <a:p>
            <a:pPr>
              <a:spcBef>
                <a:spcPts val="1200"/>
              </a:spcBef>
              <a:spcAft>
                <a:spcPts val="600"/>
              </a:spcAft>
            </a:pPr>
            <a:r>
              <a:rPr lang="pl-PL" sz="1600" b="1" dirty="0">
                <a:solidFill>
                  <a:schemeClr val="bg1"/>
                </a:solidFill>
                <a:latin typeface="Arial" panose="020B0604020202020204" pitchFamily="34" charset="0"/>
                <a:cs typeface="Arial" panose="020B0604020202020204" pitchFamily="34" charset="0"/>
              </a:rPr>
              <a:t>Wśród nich znajdują się między innymi</a:t>
            </a:r>
            <a:r>
              <a:rPr lang="pl-PL" sz="1400" dirty="0">
                <a:solidFill>
                  <a:schemeClr val="bg1"/>
                </a:solidFill>
                <a:latin typeface="Arial" panose="020B0604020202020204" pitchFamily="34" charset="0"/>
                <a:cs typeface="Arial" panose="020B0604020202020204" pitchFamily="34" charset="0"/>
              </a:rPr>
              <a:t>:</a:t>
            </a:r>
          </a:p>
          <a:p>
            <a:pPr marL="285750" indent="-285750">
              <a:spcBef>
                <a:spcPts val="600"/>
              </a:spcBef>
              <a:spcAft>
                <a:spcPts val="600"/>
              </a:spcAft>
              <a:buClr>
                <a:srgbClr val="FFFF00"/>
              </a:buClr>
              <a:buFont typeface="Wingdings" panose="05000000000000000000" pitchFamily="2" charset="2"/>
              <a:buChar char="§"/>
            </a:pPr>
            <a:r>
              <a:rPr lang="pl-PL" sz="1400" dirty="0">
                <a:solidFill>
                  <a:schemeClr val="bg1"/>
                </a:solidFill>
                <a:latin typeface="Arial" panose="020B0604020202020204" pitchFamily="34" charset="0"/>
                <a:cs typeface="Arial" panose="020B0604020202020204" pitchFamily="34" charset="0"/>
              </a:rPr>
              <a:t>istotność naruszenia (rozmiar powstałych szkód, liczba osób przez nie   dotkniętym);</a:t>
            </a:r>
          </a:p>
          <a:p>
            <a:pPr marL="285750" indent="-285750">
              <a:spcBef>
                <a:spcPts val="600"/>
              </a:spcBef>
              <a:spcAft>
                <a:spcPts val="600"/>
              </a:spcAft>
              <a:buClr>
                <a:srgbClr val="FFFF00"/>
              </a:buClr>
              <a:buFont typeface="Wingdings" panose="05000000000000000000" pitchFamily="2" charset="2"/>
              <a:buChar char="§"/>
            </a:pPr>
            <a:r>
              <a:rPr lang="pl-PL" sz="1400" dirty="0">
                <a:solidFill>
                  <a:schemeClr val="bg1"/>
                </a:solidFill>
                <a:latin typeface="Arial" panose="020B0604020202020204" pitchFamily="34" charset="0"/>
                <a:cs typeface="Arial" panose="020B0604020202020204" pitchFamily="34" charset="0"/>
              </a:rPr>
              <a:t>celowość lub umyślność wykroczenia;</a:t>
            </a:r>
          </a:p>
          <a:p>
            <a:pPr marL="285750" indent="-285750">
              <a:spcBef>
                <a:spcPts val="600"/>
              </a:spcBef>
              <a:spcAft>
                <a:spcPts val="600"/>
              </a:spcAft>
              <a:buClr>
                <a:srgbClr val="FFFF00"/>
              </a:buClr>
              <a:buFont typeface="Wingdings" panose="05000000000000000000" pitchFamily="2" charset="2"/>
              <a:buChar char="§"/>
            </a:pPr>
            <a:r>
              <a:rPr lang="pl-PL" sz="1400" dirty="0">
                <a:solidFill>
                  <a:schemeClr val="bg1"/>
                </a:solidFill>
                <a:latin typeface="Arial" panose="020B0604020202020204" pitchFamily="34" charset="0"/>
                <a:cs typeface="Arial" panose="020B0604020202020204" pitchFamily="34" charset="0"/>
              </a:rPr>
              <a:t>fakt, czy administrator danych osobowych podejmował próbę naprawienia szkód;</a:t>
            </a:r>
          </a:p>
          <a:p>
            <a:pPr marL="285750" indent="-285750">
              <a:spcBef>
                <a:spcPts val="600"/>
              </a:spcBef>
              <a:spcAft>
                <a:spcPts val="600"/>
              </a:spcAft>
              <a:buClr>
                <a:srgbClr val="FFFF00"/>
              </a:buClr>
              <a:buFont typeface="Wingdings" panose="05000000000000000000" pitchFamily="2" charset="2"/>
              <a:buChar char="§"/>
            </a:pPr>
            <a:r>
              <a:rPr lang="pl-PL" sz="1400" dirty="0">
                <a:solidFill>
                  <a:schemeClr val="bg1"/>
                </a:solidFill>
                <a:latin typeface="Arial" panose="020B0604020202020204" pitchFamily="34" charset="0"/>
                <a:cs typeface="Arial" panose="020B0604020202020204" pitchFamily="34" charset="0"/>
              </a:rPr>
              <a:t>występowanie innych naruszeń w przeszłości;</a:t>
            </a:r>
          </a:p>
          <a:p>
            <a:pPr marL="285750" indent="-285750">
              <a:spcBef>
                <a:spcPts val="600"/>
              </a:spcBef>
              <a:spcAft>
                <a:spcPts val="600"/>
              </a:spcAft>
              <a:buClr>
                <a:srgbClr val="FFFF00"/>
              </a:buClr>
              <a:buFont typeface="Wingdings" panose="05000000000000000000" pitchFamily="2" charset="2"/>
              <a:buChar char="§"/>
            </a:pPr>
            <a:r>
              <a:rPr lang="pl-PL" sz="1400" dirty="0">
                <a:solidFill>
                  <a:schemeClr val="bg1"/>
                </a:solidFill>
                <a:latin typeface="Arial" panose="020B0604020202020204" pitchFamily="34" charset="0"/>
                <a:cs typeface="Arial" panose="020B0604020202020204" pitchFamily="34" charset="0"/>
              </a:rPr>
              <a:t>fakt, czy naruszenie zostało dobrowolnie zgłoszone organowi nadzorczemu.</a:t>
            </a:r>
          </a:p>
        </p:txBody>
      </p:sp>
    </p:spTree>
    <p:extLst>
      <p:ext uri="{BB962C8B-B14F-4D97-AF65-F5344CB8AC3E}">
        <p14:creationId xmlns:p14="http://schemas.microsoft.com/office/powerpoint/2010/main" val="2188167507"/>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solidFill>
              <a:srgbClr val="00660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solidFill>
              <a:srgbClr val="FFFF6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55215" y="1659040"/>
              <a:ext cx="1835978" cy="472974"/>
            </a:xfrm>
            <a:prstGeom prst="rect">
              <a:avLst/>
            </a:prstGeom>
            <a:solidFill>
              <a:srgbClr val="FFFF66"/>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graphicFrame>
        <p:nvGraphicFramePr>
          <p:cNvPr id="7" name="Tabela 6">
            <a:extLst>
              <a:ext uri="{FF2B5EF4-FFF2-40B4-BE49-F238E27FC236}">
                <a16:creationId xmlns:a16="http://schemas.microsoft.com/office/drawing/2014/main" id="{5D16F8D2-8E73-4905-8745-95B643C50E40}"/>
              </a:ext>
            </a:extLst>
          </p:cNvPr>
          <p:cNvGraphicFramePr>
            <a:graphicFrameLocks noGrp="1"/>
          </p:cNvGraphicFramePr>
          <p:nvPr>
            <p:extLst>
              <p:ext uri="{D42A27DB-BD31-4B8C-83A1-F6EECF244321}">
                <p14:modId xmlns:p14="http://schemas.microsoft.com/office/powerpoint/2010/main" val="2581700317"/>
              </p:ext>
            </p:extLst>
          </p:nvPr>
        </p:nvGraphicFramePr>
        <p:xfrm>
          <a:off x="2164258" y="1196752"/>
          <a:ext cx="6835864" cy="5187681"/>
        </p:xfrm>
        <a:graphic>
          <a:graphicData uri="http://schemas.openxmlformats.org/drawingml/2006/table">
            <a:tbl>
              <a:tblPr firstRow="1" firstCol="1" bandRow="1">
                <a:tableStyleId>{5C22544A-7EE6-4342-B048-85BDC9FD1C3A}</a:tableStyleId>
              </a:tblPr>
              <a:tblGrid>
                <a:gridCol w="1952172">
                  <a:extLst>
                    <a:ext uri="{9D8B030D-6E8A-4147-A177-3AD203B41FA5}">
                      <a16:colId xmlns:a16="http://schemas.microsoft.com/office/drawing/2014/main" val="503025138"/>
                    </a:ext>
                  </a:extLst>
                </a:gridCol>
                <a:gridCol w="4883692">
                  <a:extLst>
                    <a:ext uri="{9D8B030D-6E8A-4147-A177-3AD203B41FA5}">
                      <a16:colId xmlns:a16="http://schemas.microsoft.com/office/drawing/2014/main" val="2500179490"/>
                    </a:ext>
                  </a:extLst>
                </a:gridCol>
              </a:tblGrid>
              <a:tr h="432048">
                <a:tc gridSpan="2">
                  <a:txBody>
                    <a:bodyPr/>
                    <a:lstStyle/>
                    <a:p>
                      <a:pPr algn="ctr">
                        <a:lnSpc>
                          <a:spcPct val="107000"/>
                        </a:lnSpc>
                        <a:spcAft>
                          <a:spcPts val="0"/>
                        </a:spcAft>
                      </a:pPr>
                      <a:r>
                        <a:rPr lang="pl-PL" sz="1800" dirty="0">
                          <a:solidFill>
                            <a:srgbClr val="FFFF66"/>
                          </a:solidFill>
                          <a:effectLst/>
                          <a:latin typeface="Arial" panose="020B0604020202020204" pitchFamily="34" charset="0"/>
                          <a:cs typeface="Arial" panose="020B0604020202020204" pitchFamily="34" charset="0"/>
                        </a:rPr>
                        <a:t>Co według RODO wpływa na wysokość kary finansowej</a:t>
                      </a:r>
                      <a:endParaRPr lang="pl-PL" sz="1800" dirty="0">
                        <a:solidFill>
                          <a:srgbClr val="FFFF66"/>
                        </a:solidFill>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tc hMerge="1">
                  <a:txBody>
                    <a:bodyPr/>
                    <a:lstStyle/>
                    <a:p>
                      <a:endParaRPr lang="pl-PL"/>
                    </a:p>
                  </a:txBody>
                  <a:tcPr/>
                </a:tc>
                <a:extLst>
                  <a:ext uri="{0D108BD9-81ED-4DB2-BD59-A6C34878D82A}">
                    <a16:rowId xmlns:a16="http://schemas.microsoft.com/office/drawing/2014/main" val="2350002189"/>
                  </a:ext>
                </a:extLst>
              </a:tr>
              <a:tr h="190574">
                <a:tc>
                  <a:txBody>
                    <a:bodyPr/>
                    <a:lstStyle/>
                    <a:p>
                      <a:pPr>
                        <a:lnSpc>
                          <a:spcPct val="107000"/>
                        </a:lnSpc>
                        <a:spcAft>
                          <a:spcPts val="0"/>
                        </a:spcAft>
                      </a:pPr>
                      <a:r>
                        <a:rPr lang="pl-PL" sz="1200">
                          <a:effectLst/>
                          <a:latin typeface="Arial" panose="020B0604020202020204" pitchFamily="34" charset="0"/>
                          <a:cs typeface="Arial" panose="020B0604020202020204" pitchFamily="34" charset="0"/>
                        </a:rPr>
                        <a:t>Kategoria</a:t>
                      </a:r>
                      <a:endParaRPr lang="pl-PL" sz="1200">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tc>
                  <a:txBody>
                    <a:bodyPr/>
                    <a:lstStyle/>
                    <a:p>
                      <a:pPr algn="ctr">
                        <a:lnSpc>
                          <a:spcPct val="107000"/>
                        </a:lnSpc>
                        <a:spcAft>
                          <a:spcPts val="0"/>
                        </a:spcAft>
                      </a:pPr>
                      <a:r>
                        <a:rPr lang="pl-PL" sz="1200" b="1" dirty="0">
                          <a:effectLst/>
                          <a:latin typeface="Arial" panose="020B0604020202020204" pitchFamily="34" charset="0"/>
                          <a:cs typeface="Arial" panose="020B0604020202020204" pitchFamily="34" charset="0"/>
                        </a:rPr>
                        <a:t>Co Prezes UODO bierze pod uwagę</a:t>
                      </a:r>
                      <a:endParaRPr lang="pl-PL" sz="1200" b="1" dirty="0">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extLst>
                  <a:ext uri="{0D108BD9-81ED-4DB2-BD59-A6C34878D82A}">
                    <a16:rowId xmlns:a16="http://schemas.microsoft.com/office/drawing/2014/main" val="1795217773"/>
                  </a:ext>
                </a:extLst>
              </a:tr>
              <a:tr h="914996">
                <a:tc>
                  <a:txBody>
                    <a:bodyPr/>
                    <a:lstStyle/>
                    <a:p>
                      <a:pPr>
                        <a:lnSpc>
                          <a:spcPct val="107000"/>
                        </a:lnSpc>
                        <a:spcAft>
                          <a:spcPts val="0"/>
                        </a:spcAft>
                      </a:pPr>
                      <a:r>
                        <a:rPr lang="pl-PL" sz="1200" dirty="0">
                          <a:effectLst/>
                          <a:latin typeface="Arial" panose="020B0604020202020204" pitchFamily="34" charset="0"/>
                          <a:cs typeface="Arial" panose="020B0604020202020204" pitchFamily="34" charset="0"/>
                        </a:rPr>
                        <a:t>Wina</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tc>
                  <a:txBody>
                    <a:bodyPr/>
                    <a:lstStyle/>
                    <a:p>
                      <a:pPr marL="342900" lvl="0" indent="-342900">
                        <a:lnSpc>
                          <a:spcPct val="107000"/>
                        </a:lnSpc>
                        <a:spcAft>
                          <a:spcPts val="0"/>
                        </a:spcAft>
                        <a:buFont typeface="Symbol" panose="05050102010706020507" pitchFamily="18" charset="2"/>
                        <a:buChar char=""/>
                      </a:pPr>
                      <a:r>
                        <a:rPr lang="pl-PL" sz="1200" dirty="0">
                          <a:effectLst/>
                          <a:latin typeface="Arial" panose="020B0604020202020204" pitchFamily="34" charset="0"/>
                          <a:cs typeface="Arial" panose="020B0604020202020204" pitchFamily="34" charset="0"/>
                        </a:rPr>
                        <a:t>Umyślny lub nieumyślny charakter naruszenia,</a:t>
                      </a:r>
                    </a:p>
                    <a:p>
                      <a:pPr marL="342900" lvl="0" indent="-342900">
                        <a:lnSpc>
                          <a:spcPct val="107000"/>
                        </a:lnSpc>
                        <a:spcAft>
                          <a:spcPts val="0"/>
                        </a:spcAft>
                        <a:buFont typeface="Symbol" panose="05050102010706020507" pitchFamily="18" charset="2"/>
                        <a:buChar char=""/>
                      </a:pPr>
                      <a:r>
                        <a:rPr lang="pl-PL" sz="1200" dirty="0">
                          <a:effectLst/>
                          <a:latin typeface="Arial" panose="020B0604020202020204" pitchFamily="34" charset="0"/>
                          <a:cs typeface="Arial" panose="020B0604020202020204" pitchFamily="34" charset="0"/>
                        </a:rPr>
                        <a:t>Stopień odpowiedzialności administratora z uwzględnieniem środków technicznych i organizacyjnych wdrożonych w celu ochrony danych</a:t>
                      </a:r>
                    </a:p>
                    <a:p>
                      <a:pPr>
                        <a:lnSpc>
                          <a:spcPct val="107000"/>
                        </a:lnSpc>
                        <a:spcAft>
                          <a:spcPts val="0"/>
                        </a:spcAft>
                      </a:pPr>
                      <a:r>
                        <a:rPr lang="pl-PL" sz="1200" dirty="0">
                          <a:effectLst/>
                          <a:latin typeface="Arial" panose="020B0604020202020204" pitchFamily="34" charset="0"/>
                          <a:cs typeface="Arial" panose="020B0604020202020204" pitchFamily="34" charset="0"/>
                        </a:rPr>
                        <a:t> </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extLst>
                  <a:ext uri="{0D108BD9-81ED-4DB2-BD59-A6C34878D82A}">
                    <a16:rowId xmlns:a16="http://schemas.microsoft.com/office/drawing/2014/main" val="310027919"/>
                  </a:ext>
                </a:extLst>
              </a:tr>
              <a:tr h="1363999">
                <a:tc>
                  <a:txBody>
                    <a:bodyPr/>
                    <a:lstStyle/>
                    <a:p>
                      <a:pPr>
                        <a:lnSpc>
                          <a:spcPct val="107000"/>
                        </a:lnSpc>
                        <a:spcAft>
                          <a:spcPts val="0"/>
                        </a:spcAft>
                      </a:pPr>
                      <a:r>
                        <a:rPr lang="pl-PL" sz="1200" dirty="0">
                          <a:effectLst/>
                          <a:latin typeface="Arial" panose="020B0604020202020204" pitchFamily="34" charset="0"/>
                          <a:cs typeface="Arial" panose="020B0604020202020204" pitchFamily="34" charset="0"/>
                        </a:rPr>
                        <a:t>Szkoda</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tc>
                  <a:txBody>
                    <a:bodyPr/>
                    <a:lstStyle/>
                    <a:p>
                      <a:pPr marL="342900" lvl="0" indent="-342900">
                        <a:lnSpc>
                          <a:spcPct val="107000"/>
                        </a:lnSpc>
                        <a:spcAft>
                          <a:spcPts val="0"/>
                        </a:spcAft>
                        <a:buFont typeface="Symbol" panose="05050102010706020507" pitchFamily="18" charset="2"/>
                        <a:buChar char=""/>
                      </a:pPr>
                      <a:r>
                        <a:rPr lang="pl-PL" sz="1200" dirty="0">
                          <a:effectLst/>
                          <a:latin typeface="Arial" panose="020B0604020202020204" pitchFamily="34" charset="0"/>
                          <a:cs typeface="Arial" panose="020B0604020202020204" pitchFamily="34" charset="0"/>
                        </a:rPr>
                        <a:t>Charakter, waga i czas trwania naruszenia. Uwzględnia się zakres i cel danego przetwarzania, liczbę poszkodowanych, których dane dotyczą, oraz rozmiar poniesionych przez nie szkody</a:t>
                      </a:r>
                    </a:p>
                    <a:p>
                      <a:pPr marL="342900" lvl="0" indent="-342900">
                        <a:lnSpc>
                          <a:spcPct val="107000"/>
                        </a:lnSpc>
                        <a:spcAft>
                          <a:spcPts val="0"/>
                        </a:spcAft>
                        <a:buFont typeface="Symbol" panose="05050102010706020507" pitchFamily="18" charset="2"/>
                        <a:buChar char=""/>
                      </a:pPr>
                      <a:r>
                        <a:rPr lang="pl-PL" sz="1200" dirty="0">
                          <a:effectLst/>
                          <a:latin typeface="Arial" panose="020B0604020202020204" pitchFamily="34" charset="0"/>
                          <a:cs typeface="Arial" panose="020B0604020202020204" pitchFamily="34" charset="0"/>
                        </a:rPr>
                        <a:t>Kategorie danych osobowych, których dotyczyło naruszenie</a:t>
                      </a:r>
                    </a:p>
                    <a:p>
                      <a:pPr marL="342900" lvl="0" indent="-342900">
                        <a:lnSpc>
                          <a:spcPct val="107000"/>
                        </a:lnSpc>
                        <a:spcAft>
                          <a:spcPts val="0"/>
                        </a:spcAft>
                        <a:buFont typeface="Symbol" panose="05050102010706020507" pitchFamily="18" charset="2"/>
                        <a:buChar char=""/>
                      </a:pPr>
                      <a:r>
                        <a:rPr lang="pl-PL" sz="1200" dirty="0">
                          <a:effectLst/>
                          <a:latin typeface="Arial" panose="020B0604020202020204" pitchFamily="34" charset="0"/>
                          <a:cs typeface="Arial" panose="020B0604020202020204" pitchFamily="34" charset="0"/>
                        </a:rPr>
                        <a:t>Wszelkie inne obciążające lub łagodzące czynniki mające zastosowanie do okoliczności sprawy (np. uniknięcie straty)</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extLst>
                  <a:ext uri="{0D108BD9-81ED-4DB2-BD59-A6C34878D82A}">
                    <a16:rowId xmlns:a16="http://schemas.microsoft.com/office/drawing/2014/main" val="653110395"/>
                  </a:ext>
                </a:extLst>
              </a:tr>
              <a:tr h="1217767">
                <a:tc>
                  <a:txBody>
                    <a:bodyPr/>
                    <a:lstStyle/>
                    <a:p>
                      <a:pPr>
                        <a:lnSpc>
                          <a:spcPct val="107000"/>
                        </a:lnSpc>
                        <a:spcAft>
                          <a:spcPts val="0"/>
                        </a:spcAft>
                      </a:pPr>
                      <a:r>
                        <a:rPr lang="pl-PL" sz="1200">
                          <a:effectLst/>
                          <a:latin typeface="Arial" panose="020B0604020202020204" pitchFamily="34" charset="0"/>
                          <a:cs typeface="Arial" panose="020B0604020202020204" pitchFamily="34" charset="0"/>
                        </a:rPr>
                        <a:t>Polityka i postawa administratora wobec przetwarzania danych</a:t>
                      </a:r>
                      <a:endParaRPr lang="pl-PL" sz="1200">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tc>
                  <a:txBody>
                    <a:bodyPr/>
                    <a:lstStyle/>
                    <a:p>
                      <a:pPr marL="342900" lvl="0" indent="-342900">
                        <a:lnSpc>
                          <a:spcPct val="107000"/>
                        </a:lnSpc>
                        <a:spcAft>
                          <a:spcPts val="0"/>
                        </a:spcAft>
                        <a:buFont typeface="Symbol" panose="05050102010706020507" pitchFamily="18" charset="2"/>
                        <a:buChar char=""/>
                      </a:pPr>
                      <a:r>
                        <a:rPr lang="pl-PL" sz="1200" dirty="0">
                          <a:effectLst/>
                          <a:latin typeface="Arial" panose="020B0604020202020204" pitchFamily="34" charset="0"/>
                          <a:cs typeface="Arial" panose="020B0604020202020204" pitchFamily="34" charset="0"/>
                        </a:rPr>
                        <a:t>Działania podjęte przez administratora w celu zminimalizowania szkody poniesionej przez osoby, której dane dotyczą</a:t>
                      </a:r>
                    </a:p>
                    <a:p>
                      <a:pPr marL="342900" lvl="0" indent="-342900">
                        <a:lnSpc>
                          <a:spcPct val="107000"/>
                        </a:lnSpc>
                        <a:spcAft>
                          <a:spcPts val="0"/>
                        </a:spcAft>
                        <a:buFont typeface="Symbol" panose="05050102010706020507" pitchFamily="18" charset="2"/>
                        <a:buChar char=""/>
                      </a:pPr>
                      <a:r>
                        <a:rPr lang="pl-PL" sz="1200" dirty="0">
                          <a:effectLst/>
                          <a:latin typeface="Arial" panose="020B0604020202020204" pitchFamily="34" charset="0"/>
                          <a:cs typeface="Arial" panose="020B0604020202020204" pitchFamily="34" charset="0"/>
                        </a:rPr>
                        <a:t>Wcześniejsze naruszenia danych osobowych dokonane przez administratora</a:t>
                      </a:r>
                    </a:p>
                    <a:p>
                      <a:pPr marL="0" lvl="0" indent="0">
                        <a:lnSpc>
                          <a:spcPct val="107000"/>
                        </a:lnSpc>
                        <a:spcAft>
                          <a:spcPts val="0"/>
                        </a:spcAft>
                        <a:buFont typeface="Symbol" panose="05050102010706020507" pitchFamily="18" charset="2"/>
                        <a:buNone/>
                      </a:pPr>
                      <a:r>
                        <a:rPr lang="pl-PL" sz="1200" dirty="0">
                          <a:effectLst/>
                          <a:latin typeface="Arial" panose="020B0604020202020204" pitchFamily="34" charset="0"/>
                          <a:cs typeface="Arial" panose="020B0604020202020204" pitchFamily="34" charset="0"/>
                        </a:rPr>
                        <a:t> </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extLst>
                  <a:ext uri="{0D108BD9-81ED-4DB2-BD59-A6C34878D82A}">
                    <a16:rowId xmlns:a16="http://schemas.microsoft.com/office/drawing/2014/main" val="135886367"/>
                  </a:ext>
                </a:extLst>
              </a:tr>
              <a:tr h="1018918">
                <a:tc>
                  <a:txBody>
                    <a:bodyPr/>
                    <a:lstStyle/>
                    <a:p>
                      <a:pPr>
                        <a:lnSpc>
                          <a:spcPct val="107000"/>
                        </a:lnSpc>
                        <a:spcAft>
                          <a:spcPts val="0"/>
                        </a:spcAft>
                      </a:pPr>
                      <a:r>
                        <a:rPr lang="pl-PL" sz="1200" dirty="0">
                          <a:effectLst/>
                          <a:latin typeface="Arial" panose="020B0604020202020204" pitchFamily="34" charset="0"/>
                          <a:cs typeface="Arial" panose="020B0604020202020204" pitchFamily="34" charset="0"/>
                        </a:rPr>
                        <a:t>Współpraca z PUOO (Prezes Urzędu Ochrony Danych Osobowych)</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tc>
                  <a:txBody>
                    <a:bodyPr/>
                    <a:lstStyle/>
                    <a:p>
                      <a:pPr marL="342900" lvl="0" indent="-342900">
                        <a:lnSpc>
                          <a:spcPct val="107000"/>
                        </a:lnSpc>
                        <a:spcAft>
                          <a:spcPts val="0"/>
                        </a:spcAft>
                        <a:buFont typeface="Symbol" panose="05050102010706020507" pitchFamily="18" charset="2"/>
                        <a:buChar char=""/>
                      </a:pPr>
                      <a:r>
                        <a:rPr lang="pl-PL" sz="1200" dirty="0">
                          <a:effectLst/>
                          <a:latin typeface="Arial" panose="020B0604020202020204" pitchFamily="34" charset="0"/>
                          <a:cs typeface="Arial" panose="020B0604020202020204" pitchFamily="34" charset="0"/>
                        </a:rPr>
                        <a:t>Fakt zgłoszenia przez administratora naruszenia do PUODO</a:t>
                      </a:r>
                    </a:p>
                    <a:p>
                      <a:pPr marL="342900" lvl="0" indent="-342900">
                        <a:lnSpc>
                          <a:spcPct val="107000"/>
                        </a:lnSpc>
                        <a:spcAft>
                          <a:spcPts val="0"/>
                        </a:spcAft>
                        <a:buFont typeface="Symbol" panose="05050102010706020507" pitchFamily="18" charset="2"/>
                        <a:buChar char=""/>
                      </a:pPr>
                      <a:r>
                        <a:rPr lang="pl-PL" sz="1200" dirty="0">
                          <a:effectLst/>
                          <a:latin typeface="Arial" panose="020B0604020202020204" pitchFamily="34" charset="0"/>
                          <a:cs typeface="Arial" panose="020B0604020202020204" pitchFamily="34" charset="0"/>
                        </a:rPr>
                        <a:t>Wcześniejszego zastosowania przez administratora środków naprawczych</a:t>
                      </a:r>
                    </a:p>
                    <a:p>
                      <a:pPr>
                        <a:lnSpc>
                          <a:spcPct val="107000"/>
                        </a:lnSpc>
                        <a:spcAft>
                          <a:spcPts val="0"/>
                        </a:spcAft>
                      </a:pPr>
                      <a:r>
                        <a:rPr lang="pl-PL" sz="1200" dirty="0">
                          <a:effectLst/>
                          <a:latin typeface="Arial" panose="020B0604020202020204" pitchFamily="34" charset="0"/>
                          <a:cs typeface="Arial" panose="020B0604020202020204" pitchFamily="34" charset="0"/>
                        </a:rPr>
                        <a:t> </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41587" marR="41587" marT="0" marB="0"/>
                </a:tc>
                <a:extLst>
                  <a:ext uri="{0D108BD9-81ED-4DB2-BD59-A6C34878D82A}">
                    <a16:rowId xmlns:a16="http://schemas.microsoft.com/office/drawing/2014/main" val="1341909024"/>
                  </a:ext>
                </a:extLst>
              </a:tr>
            </a:tbl>
          </a:graphicData>
        </a:graphic>
      </p:graphicFrame>
    </p:spTree>
    <p:extLst>
      <p:ext uri="{BB962C8B-B14F-4D97-AF65-F5344CB8AC3E}">
        <p14:creationId xmlns:p14="http://schemas.microsoft.com/office/powerpoint/2010/main" val="36766473"/>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solidFill>
              <a:srgbClr val="FFFF6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89948" y="1657324"/>
              <a:ext cx="1835978" cy="472974"/>
            </a:xfrm>
            <a:prstGeom prst="rect">
              <a:avLst/>
            </a:prstGeom>
            <a:solidFill>
              <a:srgbClr val="FFFF66"/>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graphicFrame>
        <p:nvGraphicFramePr>
          <p:cNvPr id="7" name="Tabela 6">
            <a:extLst>
              <a:ext uri="{FF2B5EF4-FFF2-40B4-BE49-F238E27FC236}">
                <a16:creationId xmlns:a16="http://schemas.microsoft.com/office/drawing/2014/main" id="{D8DBA39C-328E-435D-8DB1-783583B38861}"/>
              </a:ext>
            </a:extLst>
          </p:cNvPr>
          <p:cNvGraphicFramePr>
            <a:graphicFrameLocks noGrp="1"/>
          </p:cNvGraphicFramePr>
          <p:nvPr>
            <p:extLst>
              <p:ext uri="{D42A27DB-BD31-4B8C-83A1-F6EECF244321}">
                <p14:modId xmlns:p14="http://schemas.microsoft.com/office/powerpoint/2010/main" val="4128442490"/>
              </p:ext>
            </p:extLst>
          </p:nvPr>
        </p:nvGraphicFramePr>
        <p:xfrm>
          <a:off x="2483768" y="1634295"/>
          <a:ext cx="6048672" cy="4675026"/>
        </p:xfrm>
        <a:graphic>
          <a:graphicData uri="http://schemas.openxmlformats.org/drawingml/2006/table">
            <a:tbl>
              <a:tblPr firstRow="1" firstCol="1" bandRow="1">
                <a:tableStyleId>{5C22544A-7EE6-4342-B048-85BDC9FD1C3A}</a:tableStyleId>
              </a:tblPr>
              <a:tblGrid>
                <a:gridCol w="3024336">
                  <a:extLst>
                    <a:ext uri="{9D8B030D-6E8A-4147-A177-3AD203B41FA5}">
                      <a16:colId xmlns:a16="http://schemas.microsoft.com/office/drawing/2014/main" val="2726115581"/>
                    </a:ext>
                  </a:extLst>
                </a:gridCol>
                <a:gridCol w="3024336">
                  <a:extLst>
                    <a:ext uri="{9D8B030D-6E8A-4147-A177-3AD203B41FA5}">
                      <a16:colId xmlns:a16="http://schemas.microsoft.com/office/drawing/2014/main" val="2543480762"/>
                    </a:ext>
                  </a:extLst>
                </a:gridCol>
              </a:tblGrid>
              <a:tr h="419335">
                <a:tc>
                  <a:txBody>
                    <a:bodyPr/>
                    <a:lstStyle/>
                    <a:p>
                      <a:pPr algn="ctr">
                        <a:lnSpc>
                          <a:spcPct val="107000"/>
                        </a:lnSpc>
                        <a:spcAft>
                          <a:spcPts val="0"/>
                        </a:spcAft>
                      </a:pPr>
                      <a:r>
                        <a:rPr lang="pl-PL" sz="1400" dirty="0">
                          <a:solidFill>
                            <a:srgbClr val="FFFF66"/>
                          </a:solidFill>
                          <a:effectLst/>
                          <a:latin typeface="Arial" panose="020B0604020202020204" pitchFamily="34" charset="0"/>
                          <a:cs typeface="Arial" panose="020B0604020202020204" pitchFamily="34" charset="0"/>
                        </a:rPr>
                        <a:t>Rodzaj podmiotu</a:t>
                      </a:r>
                      <a:endParaRPr lang="pl-PL" sz="1400" dirty="0">
                        <a:solidFill>
                          <a:srgbClr val="FFFF66"/>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pl-PL" sz="1400" dirty="0">
                          <a:solidFill>
                            <a:srgbClr val="FFFF66"/>
                          </a:solidFill>
                          <a:effectLst/>
                          <a:latin typeface="Arial" panose="020B0604020202020204" pitchFamily="34" charset="0"/>
                          <a:cs typeface="Arial" panose="020B0604020202020204" pitchFamily="34" charset="0"/>
                        </a:rPr>
                        <a:t>Maksymalna kara</a:t>
                      </a:r>
                      <a:endParaRPr lang="pl-PL" sz="1400" dirty="0">
                        <a:solidFill>
                          <a:srgbClr val="FFFF66"/>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0654414"/>
                  </a:ext>
                </a:extLst>
              </a:tr>
              <a:tr h="858028">
                <a:tc>
                  <a:txBody>
                    <a:bodyPr/>
                    <a:lstStyle/>
                    <a:p>
                      <a:pPr marL="342900" lvl="0" indent="-342900">
                        <a:lnSpc>
                          <a:spcPct val="107000"/>
                        </a:lnSpc>
                        <a:spcAft>
                          <a:spcPts val="0"/>
                        </a:spcAft>
                        <a:buFont typeface="+mj-lt"/>
                        <a:buAutoNum type="arabicPeriod"/>
                      </a:pPr>
                      <a:r>
                        <a:rPr lang="pl-PL" sz="1400">
                          <a:effectLst/>
                          <a:latin typeface="Arial" panose="020B0604020202020204" pitchFamily="34" charset="0"/>
                          <a:cs typeface="Arial" panose="020B0604020202020204" pitchFamily="34" charset="0"/>
                        </a:rPr>
                        <a:t>Państwowa instytucja kultury,</a:t>
                      </a:r>
                    </a:p>
                    <a:p>
                      <a:pPr marL="342900" lvl="0" indent="-342900">
                        <a:lnSpc>
                          <a:spcPct val="107000"/>
                        </a:lnSpc>
                        <a:spcAft>
                          <a:spcPts val="0"/>
                        </a:spcAft>
                        <a:buFont typeface="+mj-lt"/>
                        <a:buAutoNum type="arabicPeriod"/>
                      </a:pPr>
                      <a:r>
                        <a:rPr lang="pl-PL" sz="1400">
                          <a:effectLst/>
                          <a:latin typeface="Arial" panose="020B0604020202020204" pitchFamily="34" charset="0"/>
                          <a:cs typeface="Arial" panose="020B0604020202020204" pitchFamily="34" charset="0"/>
                        </a:rPr>
                        <a:t>Samorządowa instytucja kultury</a:t>
                      </a:r>
                      <a:endParaRPr lang="pl-PL"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pl-PL" sz="1400">
                          <a:effectLst/>
                          <a:latin typeface="Arial" panose="020B0604020202020204" pitchFamily="34" charset="0"/>
                          <a:cs typeface="Arial" panose="020B0604020202020204" pitchFamily="34" charset="0"/>
                        </a:rPr>
                        <a:t>10 000 zł</a:t>
                      </a:r>
                      <a:endParaRPr lang="pl-PL"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87767008"/>
                  </a:ext>
                </a:extLst>
              </a:tr>
              <a:tr h="2174106">
                <a:tc>
                  <a:txBody>
                    <a:bodyPr/>
                    <a:lstStyle/>
                    <a:p>
                      <a:pPr>
                        <a:lnSpc>
                          <a:spcPct val="107000"/>
                        </a:lnSpc>
                        <a:spcAft>
                          <a:spcPts val="0"/>
                        </a:spcAft>
                      </a:pPr>
                      <a:r>
                        <a:rPr lang="pl-PL" sz="1400" dirty="0">
                          <a:effectLst/>
                          <a:latin typeface="Arial" panose="020B0604020202020204" pitchFamily="34" charset="0"/>
                          <a:cs typeface="Arial" panose="020B0604020202020204" pitchFamily="34" charset="0"/>
                        </a:rPr>
                        <a:t>Podmioty wymienione w art. 9 pkt 1-12 i 14 ustawy z 27 sierpnia 2009 r. o finansach publicznych  </a:t>
                      </a:r>
                    </a:p>
                    <a:p>
                      <a:pPr>
                        <a:lnSpc>
                          <a:spcPct val="107000"/>
                        </a:lnSpc>
                        <a:spcAft>
                          <a:spcPts val="0"/>
                        </a:spcAft>
                      </a:pPr>
                      <a:r>
                        <a:rPr lang="pl-PL" sz="1400" dirty="0">
                          <a:effectLst/>
                          <a:latin typeface="Arial" panose="020B0604020202020204" pitchFamily="34" charset="0"/>
                          <a:cs typeface="Arial" panose="020B0604020202020204" pitchFamily="34" charset="0"/>
                        </a:rPr>
                        <a:t>Podmioty  publiczne, w tym uczelnie publiczne</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pl-PL" sz="1400" dirty="0">
                          <a:effectLst/>
                          <a:latin typeface="Arial" panose="020B0604020202020204" pitchFamily="34" charset="0"/>
                          <a:cs typeface="Arial" panose="020B0604020202020204" pitchFamily="34" charset="0"/>
                        </a:rPr>
                        <a:t>kary pieniężne w wysokości do 100 tys. zł</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1853420"/>
                  </a:ext>
                </a:extLst>
              </a:tr>
              <a:tr h="1223557">
                <a:tc>
                  <a:txBody>
                    <a:bodyPr/>
                    <a:lstStyle/>
                    <a:p>
                      <a:pPr>
                        <a:lnSpc>
                          <a:spcPct val="107000"/>
                        </a:lnSpc>
                        <a:spcAft>
                          <a:spcPts val="0"/>
                        </a:spcAft>
                      </a:pPr>
                      <a:r>
                        <a:rPr lang="pl-PL" sz="1400" dirty="0">
                          <a:effectLst/>
                          <a:latin typeface="Arial" panose="020B0604020202020204" pitchFamily="34" charset="0"/>
                          <a:cs typeface="Arial" panose="020B0604020202020204" pitchFamily="34" charset="0"/>
                        </a:rPr>
                        <a:t>Prywatni przedsiębiorcy ( w tym prywatne biblioteki))</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nSpc>
                          <a:spcPct val="107000"/>
                        </a:lnSpc>
                        <a:spcAft>
                          <a:spcPts val="0"/>
                        </a:spcAft>
                        <a:buFont typeface="Symbol" panose="05050102010706020507" pitchFamily="18" charset="2"/>
                        <a:buChar char=""/>
                      </a:pPr>
                      <a:r>
                        <a:rPr lang="pl-PL" sz="1400" dirty="0">
                          <a:effectLst/>
                          <a:latin typeface="Arial" panose="020B0604020202020204" pitchFamily="34" charset="0"/>
                          <a:cs typeface="Arial" panose="020B0604020202020204" pitchFamily="34" charset="0"/>
                        </a:rPr>
                        <a:t>20 milionów euro lub do 4% wartości rocznego światowego obrotu przedsiębiorstwa </a:t>
                      </a:r>
                      <a:endParaRPr lang="pl-PL"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44946498"/>
                  </a:ext>
                </a:extLst>
              </a:tr>
            </a:tbl>
          </a:graphicData>
        </a:graphic>
      </p:graphicFrame>
    </p:spTree>
    <p:extLst>
      <p:ext uri="{BB962C8B-B14F-4D97-AF65-F5344CB8AC3E}">
        <p14:creationId xmlns:p14="http://schemas.microsoft.com/office/powerpoint/2010/main" val="837813962"/>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solidFill>
              <a:srgbClr val="FFFF66"/>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7" name="Prostokąt 6">
            <a:extLst>
              <a:ext uri="{FF2B5EF4-FFF2-40B4-BE49-F238E27FC236}">
                <a16:creationId xmlns:a16="http://schemas.microsoft.com/office/drawing/2014/main" id="{A7126009-2C4C-4866-B6F3-DB3A857CFA3B}"/>
              </a:ext>
            </a:extLst>
          </p:cNvPr>
          <p:cNvSpPr/>
          <p:nvPr/>
        </p:nvSpPr>
        <p:spPr>
          <a:xfrm>
            <a:off x="3673303" y="1222893"/>
            <a:ext cx="3236784" cy="369332"/>
          </a:xfrm>
          <a:prstGeom prst="rect">
            <a:avLst/>
          </a:prstGeom>
        </p:spPr>
        <p:txBody>
          <a:bodyPr wrap="none">
            <a:spAutoFit/>
          </a:bodyPr>
          <a:lstStyle/>
          <a:p>
            <a:r>
              <a:rPr lang="pl-PL" b="1" dirty="0">
                <a:solidFill>
                  <a:srgbClr val="FFFF00"/>
                </a:solidFill>
                <a:latin typeface="Arial" panose="020B0604020202020204" pitchFamily="34" charset="0"/>
                <a:cs typeface="Arial" panose="020B0604020202020204" pitchFamily="34" charset="0"/>
              </a:rPr>
              <a:t>Nie daj się nabrać na RODO</a:t>
            </a:r>
          </a:p>
        </p:txBody>
      </p:sp>
      <p:sp>
        <p:nvSpPr>
          <p:cNvPr id="8" name="Prostokąt 7">
            <a:extLst>
              <a:ext uri="{FF2B5EF4-FFF2-40B4-BE49-F238E27FC236}">
                <a16:creationId xmlns:a16="http://schemas.microsoft.com/office/drawing/2014/main" id="{8F71B7B6-C5F5-494F-ACD3-3D85F9FFE118}"/>
              </a:ext>
            </a:extLst>
          </p:cNvPr>
          <p:cNvSpPr/>
          <p:nvPr/>
        </p:nvSpPr>
        <p:spPr>
          <a:xfrm>
            <a:off x="2405669" y="2080940"/>
            <a:ext cx="6487506" cy="3139321"/>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Informacje zawierające linki bądź załączniki z dokumentami z których skorzystanie zapewnić ma pozornie pełną zgodność z RODO, a faktycznie może skutkować zainstalowaniem tzw. wirusa na Państwa urządzeniu.</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Oferty usług doradczych w obszarze ochrony danych osobowych z informacją, że odmowa skorzystania z usług skutkować może złożeniem skargi do Prezesa Urzędu Ochrony Danych Osobowych.</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Nieprawdziwe informacje o prawnej konieczności nabycia szaf zapewniających zgodność z RODO, krat w oknach, szczególnych kategorii niszczarek, nakładek na ekrany monitorów, kłódek oraz innych dedykowanych RODO rozwiązań.</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Informacje o obowiązkowych egzaminach na Inspektorów Ochrony Danych, obowiązkowych certyfikatach oraz obowiązkowych szkoleniach.</a:t>
            </a:r>
          </a:p>
        </p:txBody>
      </p:sp>
    </p:spTree>
    <p:extLst>
      <p:ext uri="{BB962C8B-B14F-4D97-AF65-F5344CB8AC3E}">
        <p14:creationId xmlns:p14="http://schemas.microsoft.com/office/powerpoint/2010/main" val="1179564612"/>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250824" y="1556792"/>
            <a:ext cx="1860759"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52018" y="911991"/>
              <a:ext cx="1880898" cy="472974"/>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solidFill>
              <a:srgbClr val="FFFF0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9" name="pole tekstowe 8">
            <a:extLst>
              <a:ext uri="{FF2B5EF4-FFF2-40B4-BE49-F238E27FC236}">
                <a16:creationId xmlns:a16="http://schemas.microsoft.com/office/drawing/2014/main" id="{2533814E-1AA9-4BE0-986C-2EE9A2832145}"/>
              </a:ext>
            </a:extLst>
          </p:cNvPr>
          <p:cNvSpPr txBox="1"/>
          <p:nvPr/>
        </p:nvSpPr>
        <p:spPr>
          <a:xfrm>
            <a:off x="2201738" y="1224086"/>
            <a:ext cx="6942262" cy="5709255"/>
          </a:xfrm>
          <a:prstGeom prst="rect">
            <a:avLst/>
          </a:prstGeom>
          <a:noFill/>
        </p:spPr>
        <p:txBody>
          <a:bodyPr wrap="square" rtlCol="0">
            <a:spAutoFit/>
          </a:bodyPr>
          <a:lstStyle/>
          <a:p>
            <a:pPr algn="ctr">
              <a:spcBef>
                <a:spcPts val="600"/>
              </a:spcBef>
              <a:spcAft>
                <a:spcPts val="600"/>
              </a:spcAft>
            </a:pPr>
            <a:r>
              <a:rPr lang="pl-PL" b="1" dirty="0">
                <a:solidFill>
                  <a:srgbClr val="FFFF00"/>
                </a:solidFill>
                <a:latin typeface="Arial" panose="020B0604020202020204" pitchFamily="34" charset="0"/>
                <a:cs typeface="Arial" panose="020B0604020202020204" pitchFamily="34" charset="0"/>
              </a:rPr>
              <a:t>RODO o czym warto pamiętać</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Minimalizuj posiadanie danych osobowych – nie gromadź ich w nadmiarze.</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Stosuj umowy powierzenia danych osobowych.</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Nadaj upoważnieni do przetwarzania danych osobowych pracownikom,  którzy takie dane przetwarzają.</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Zwiększ świadomość swoich pracowników.</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Nie udostępniaj  bez zgody danych oraz czyjegoś wizerunku innemu podmiotowi.</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Informuj o użyciu wizerunku.</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Nie przedstawiaj wizerunku dziecka poniżej 16 roku życia, bez zgody rodzica/opiekuna.</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Weryfikuj poprawność wpisanego adresu e-maila a przy masowej wysyłce korespondencji korzystaj z funkcji ukrywania poszczególnych odbiorców wiadomości.</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Spełnij obowiązek informacyjny - poinformuj użytkowników biblioteki o tym jakie dane osobowe są przewarzane, kto jest administratorem, jakie prawa przysługują. </a:t>
            </a:r>
          </a:p>
          <a:p>
            <a:pPr marL="285750" indent="-285750">
              <a:spcBef>
                <a:spcPts val="600"/>
              </a:spcBef>
              <a:spcAft>
                <a:spcPts val="6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Przedstaw procedury ochrony danych osobowych.</a:t>
            </a:r>
          </a:p>
          <a:p>
            <a:pPr marL="285750" indent="-285750">
              <a:buFont typeface="Arial" panose="020B0604020202020204" pitchFamily="34" charset="0"/>
              <a:buChar char="•"/>
            </a:pPr>
            <a:endParaRPr lang="pl-PL" sz="1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pl-PL"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2842111"/>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solidFill>
              <a:srgbClr val="FFFF0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pic>
        <p:nvPicPr>
          <p:cNvPr id="8" name="Obraz 7">
            <a:extLst>
              <a:ext uri="{FF2B5EF4-FFF2-40B4-BE49-F238E27FC236}">
                <a16:creationId xmlns:a16="http://schemas.microsoft.com/office/drawing/2014/main" id="{9E632FC8-743F-49A8-9491-0DEBD3F213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944" y="1203263"/>
            <a:ext cx="2160239" cy="1413125"/>
          </a:xfrm>
          <a:prstGeom prst="rect">
            <a:avLst/>
          </a:prstGeom>
        </p:spPr>
      </p:pic>
      <p:sp>
        <p:nvSpPr>
          <p:cNvPr id="7" name="Prostokąt 6">
            <a:extLst>
              <a:ext uri="{FF2B5EF4-FFF2-40B4-BE49-F238E27FC236}">
                <a16:creationId xmlns:a16="http://schemas.microsoft.com/office/drawing/2014/main" id="{CD08EB4D-26F2-43A8-A325-18030BF7AB63}"/>
              </a:ext>
            </a:extLst>
          </p:cNvPr>
          <p:cNvSpPr/>
          <p:nvPr/>
        </p:nvSpPr>
        <p:spPr>
          <a:xfrm>
            <a:off x="2240859" y="4580412"/>
            <a:ext cx="6671157" cy="1677382"/>
          </a:xfrm>
          <a:prstGeom prst="rect">
            <a:avLst/>
          </a:prstGeom>
        </p:spPr>
        <p:txBody>
          <a:bodyPr wrap="square">
            <a:spAutoFit/>
          </a:bodyPr>
          <a:lstStyle/>
          <a:p>
            <a:r>
              <a:rPr lang="pl-PL" sz="1400" dirty="0">
                <a:solidFill>
                  <a:schemeClr val="bg1"/>
                </a:solidFill>
                <a:latin typeface="Arial" panose="020B0604020202020204" pitchFamily="34" charset="0"/>
                <a:cs typeface="Arial" panose="020B0604020202020204" pitchFamily="34" charset="0"/>
              </a:rPr>
              <a:t>Ustawa z 29.08.1997 r. o ochronie danych osobowych Dz. U. z 2016 poz. 922                 ze zm., </a:t>
            </a:r>
            <a:r>
              <a:rPr lang="pl-PL" sz="1400" b="1" dirty="0">
                <a:solidFill>
                  <a:schemeClr val="bg1"/>
                </a:solidFill>
                <a:latin typeface="Arial" panose="020B0604020202020204" pitchFamily="34" charset="0"/>
                <a:cs typeface="Arial" panose="020B0604020202020204" pitchFamily="34" charset="0"/>
              </a:rPr>
              <a:t>UODO</a:t>
            </a:r>
          </a:p>
          <a:p>
            <a:endParaRPr lang="pl-PL" sz="1400" b="1" dirty="0">
              <a:solidFill>
                <a:schemeClr val="bg1"/>
              </a:solidFill>
              <a:latin typeface="Arial" panose="020B0604020202020204" pitchFamily="34" charset="0"/>
              <a:cs typeface="Arial" panose="020B0604020202020204" pitchFamily="34" charset="0"/>
            </a:endParaRPr>
          </a:p>
          <a:p>
            <a:pPr>
              <a:spcBef>
                <a:spcPts val="600"/>
              </a:spcBef>
            </a:pPr>
            <a:r>
              <a:rPr lang="pl-PL" sz="1400" dirty="0">
                <a:solidFill>
                  <a:schemeClr val="bg1"/>
                </a:solidFill>
                <a:latin typeface="Arial" panose="020B0604020202020204" pitchFamily="34" charset="0"/>
                <a:cs typeface="Arial" panose="020B0604020202020204" pitchFamily="34" charset="0"/>
              </a:rPr>
              <a:t>Rozporządzenie Parlamentu Europejskiego i Rady (UE) 2016/679 z dnia 27 kwietnia 2016 r. w sprawie ochrony osób fizycznych w związku z przetwarzaniem danych osobowych i w sprawie swobodnego przepływu takich danych oraz uchylenia dyrektywy 95/46/WE (ogólne rozporządzenie o ochronie danych). </a:t>
            </a:r>
          </a:p>
        </p:txBody>
      </p:sp>
      <p:sp>
        <p:nvSpPr>
          <p:cNvPr id="9" name="Prostokąt 8">
            <a:extLst>
              <a:ext uri="{FF2B5EF4-FFF2-40B4-BE49-F238E27FC236}">
                <a16:creationId xmlns:a16="http://schemas.microsoft.com/office/drawing/2014/main" id="{EE815A9A-5F50-446C-8058-3CB1D3393DD4}"/>
              </a:ext>
            </a:extLst>
          </p:cNvPr>
          <p:cNvSpPr/>
          <p:nvPr/>
        </p:nvSpPr>
        <p:spPr>
          <a:xfrm>
            <a:off x="2101452" y="2971085"/>
            <a:ext cx="7374408" cy="954107"/>
          </a:xfrm>
          <a:prstGeom prst="rect">
            <a:avLst/>
          </a:prstGeom>
        </p:spPr>
        <p:txBody>
          <a:bodyPr wrap="square">
            <a:spAutoFit/>
          </a:bodyPr>
          <a:lstStyle/>
          <a:p>
            <a:r>
              <a:rPr lang="pl-PL" sz="1400" dirty="0">
                <a:solidFill>
                  <a:schemeClr val="bg1"/>
                </a:solidFill>
                <a:latin typeface="Arial" panose="020B0604020202020204" pitchFamily="34" charset="0"/>
                <a:cs typeface="Arial" panose="020B0604020202020204" pitchFamily="34" charset="0"/>
              </a:rPr>
              <a:t>Rozporządzenie, nazywane GDPR (od angielskiej nazwy </a:t>
            </a:r>
            <a:r>
              <a:rPr lang="pl-PL" sz="1400" i="1" dirty="0">
                <a:solidFill>
                  <a:schemeClr val="bg1"/>
                </a:solidFill>
                <a:latin typeface="Arial" panose="020B0604020202020204" pitchFamily="34" charset="0"/>
                <a:cs typeface="Arial" panose="020B0604020202020204" pitchFamily="34" charset="0"/>
              </a:rPr>
              <a:t>General Data </a:t>
            </a:r>
            <a:r>
              <a:rPr lang="pl-PL" sz="1400" i="1" dirty="0" err="1">
                <a:solidFill>
                  <a:schemeClr val="bg1"/>
                </a:solidFill>
                <a:latin typeface="Arial" panose="020B0604020202020204" pitchFamily="34" charset="0"/>
                <a:cs typeface="Arial" panose="020B0604020202020204" pitchFamily="34" charset="0"/>
              </a:rPr>
              <a:t>Protection</a:t>
            </a:r>
            <a:r>
              <a:rPr lang="pl-PL" sz="1400" i="1" dirty="0">
                <a:solidFill>
                  <a:schemeClr val="bg1"/>
                </a:solidFill>
                <a:latin typeface="Arial" panose="020B0604020202020204" pitchFamily="34" charset="0"/>
                <a:cs typeface="Arial" panose="020B0604020202020204" pitchFamily="34" charset="0"/>
              </a:rPr>
              <a:t> </a:t>
            </a:r>
            <a:r>
              <a:rPr lang="pl-PL" sz="1400" i="1" dirty="0" err="1">
                <a:solidFill>
                  <a:schemeClr val="bg1"/>
                </a:solidFill>
                <a:latin typeface="Arial" panose="020B0604020202020204" pitchFamily="34" charset="0"/>
                <a:cs typeface="Arial" panose="020B0604020202020204" pitchFamily="34" charset="0"/>
              </a:rPr>
              <a:t>Regulation</a:t>
            </a:r>
            <a:r>
              <a:rPr lang="pl-PL" sz="1400" dirty="0">
                <a:solidFill>
                  <a:schemeClr val="bg1"/>
                </a:solidFill>
                <a:latin typeface="Arial" panose="020B0604020202020204" pitchFamily="34" charset="0"/>
                <a:cs typeface="Arial" panose="020B0604020202020204" pitchFamily="34" charset="0"/>
              </a:rPr>
              <a:t>), a w Polsce znane pod nazwą RODO </a:t>
            </a:r>
          </a:p>
          <a:p>
            <a:r>
              <a:rPr lang="pl-PL" sz="1400" dirty="0">
                <a:solidFill>
                  <a:schemeClr val="bg1"/>
                </a:solidFill>
                <a:latin typeface="Arial" panose="020B0604020202020204" pitchFamily="34" charset="0"/>
                <a:cs typeface="Arial" panose="020B0604020202020204" pitchFamily="34" charset="0"/>
              </a:rPr>
              <a:t>Rozporządzenie Ogólne o Ochronie Danych Osobowych Nowa ustawa z dnia 10 maja 2018 r. o ochronie danych osobowych (Dz. U. z 2018 r. poz. 1000)</a:t>
            </a:r>
          </a:p>
        </p:txBody>
      </p:sp>
      <p:sp>
        <p:nvSpPr>
          <p:cNvPr id="10" name="Strzałka: w dół 9">
            <a:extLst>
              <a:ext uri="{FF2B5EF4-FFF2-40B4-BE49-F238E27FC236}">
                <a16:creationId xmlns:a16="http://schemas.microsoft.com/office/drawing/2014/main" id="{8097073B-6DC7-4D2C-85AB-61FDCA89FCC5}"/>
              </a:ext>
            </a:extLst>
          </p:cNvPr>
          <p:cNvSpPr/>
          <p:nvPr/>
        </p:nvSpPr>
        <p:spPr>
          <a:xfrm>
            <a:off x="5220073" y="5004921"/>
            <a:ext cx="216024" cy="21410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bg1"/>
              </a:solidFill>
            </a:endParaRPr>
          </a:p>
        </p:txBody>
      </p:sp>
      <p:sp>
        <p:nvSpPr>
          <p:cNvPr id="23" name="Strzałka: w dół 22">
            <a:extLst>
              <a:ext uri="{FF2B5EF4-FFF2-40B4-BE49-F238E27FC236}">
                <a16:creationId xmlns:a16="http://schemas.microsoft.com/office/drawing/2014/main" id="{00B57125-5418-4FB9-A22D-282B184D67DF}"/>
              </a:ext>
            </a:extLst>
          </p:cNvPr>
          <p:cNvSpPr/>
          <p:nvPr/>
        </p:nvSpPr>
        <p:spPr>
          <a:xfrm>
            <a:off x="5220073" y="4167781"/>
            <a:ext cx="216024" cy="21410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bg1"/>
              </a:solidFill>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solidFill>
              <a:srgbClr val="FFFF0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366528" y="6541593"/>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7" name="Prostokąt 6">
            <a:extLst>
              <a:ext uri="{FF2B5EF4-FFF2-40B4-BE49-F238E27FC236}">
                <a16:creationId xmlns:a16="http://schemas.microsoft.com/office/drawing/2014/main" id="{E1C7AB96-5F87-4842-86B4-A62674ADA3B8}"/>
              </a:ext>
            </a:extLst>
          </p:cNvPr>
          <p:cNvSpPr/>
          <p:nvPr/>
        </p:nvSpPr>
        <p:spPr>
          <a:xfrm>
            <a:off x="2348612" y="1553620"/>
            <a:ext cx="6563403" cy="1200329"/>
          </a:xfrm>
          <a:prstGeom prst="rect">
            <a:avLst/>
          </a:prstGeom>
        </p:spPr>
        <p:txBody>
          <a:bodyPr wrap="square">
            <a:spAutoFit/>
          </a:bodyPr>
          <a:lstStyle/>
          <a:p>
            <a:r>
              <a:rPr lang="pl-PL" dirty="0">
                <a:solidFill>
                  <a:schemeClr val="bg1"/>
                </a:solidFill>
              </a:rPr>
              <a:t>Przepisy RODO mają za zadanie podnosić ogólną świadomość związaną z poszanowaniem prawa do ochrony danych osobowych i prywatności, co w realiach społeczeństwa informacyjnego jest niezwykle ważne.</a:t>
            </a:r>
          </a:p>
        </p:txBody>
      </p:sp>
      <p:sp>
        <p:nvSpPr>
          <p:cNvPr id="8" name="pole tekstowe 7">
            <a:extLst>
              <a:ext uri="{FF2B5EF4-FFF2-40B4-BE49-F238E27FC236}">
                <a16:creationId xmlns:a16="http://schemas.microsoft.com/office/drawing/2014/main" id="{417B57DA-8CEA-4320-8404-8F6AD7F37F20}"/>
              </a:ext>
            </a:extLst>
          </p:cNvPr>
          <p:cNvSpPr txBox="1"/>
          <p:nvPr/>
        </p:nvSpPr>
        <p:spPr>
          <a:xfrm>
            <a:off x="2366528" y="2841109"/>
            <a:ext cx="5949888" cy="969496"/>
          </a:xfrm>
          <a:prstGeom prst="rect">
            <a:avLst/>
          </a:prstGeom>
          <a:noFill/>
        </p:spPr>
        <p:txBody>
          <a:bodyPr wrap="square" rtlCol="0">
            <a:spAutoFit/>
          </a:bodyPr>
          <a:lstStyle/>
          <a:p>
            <a:r>
              <a:rPr lang="pl-PL" b="1" dirty="0">
                <a:solidFill>
                  <a:srgbClr val="FFFF00"/>
                </a:solidFill>
                <a:latin typeface="Arial" panose="020B0604020202020204" pitchFamily="34" charset="0"/>
                <a:cs typeface="Arial" panose="020B0604020202020204" pitchFamily="34" charset="0"/>
              </a:rPr>
              <a:t>Dziękuję za uwagę, </a:t>
            </a:r>
          </a:p>
          <a:p>
            <a:pPr>
              <a:spcBef>
                <a:spcPts val="600"/>
              </a:spcBef>
            </a:pPr>
            <a:r>
              <a:rPr lang="pl-PL" sz="1600" b="1" dirty="0">
                <a:solidFill>
                  <a:srgbClr val="FFFF00"/>
                </a:solidFill>
                <a:latin typeface="Arial" panose="020B0604020202020204" pitchFamily="34" charset="0"/>
                <a:cs typeface="Arial" panose="020B0604020202020204" pitchFamily="34" charset="0"/>
              </a:rPr>
              <a:t>mając nadzieję, że nie doprowadziłam Państwa do poniższego stanu </a:t>
            </a:r>
            <a:r>
              <a:rPr lang="pl-PL" b="1" dirty="0">
                <a:solidFill>
                  <a:srgbClr val="FFFF00"/>
                </a:solidFill>
                <a:latin typeface="Arial" panose="020B0604020202020204" pitchFamily="34" charset="0"/>
                <a:cs typeface="Arial" panose="020B0604020202020204" pitchFamily="34" charset="0"/>
                <a:sym typeface="Wingdings" panose="05000000000000000000" pitchFamily="2" charset="2"/>
              </a:rPr>
              <a:t></a:t>
            </a:r>
            <a:endParaRPr lang="pl-PL" b="1" dirty="0">
              <a:solidFill>
                <a:srgbClr val="FFFF00"/>
              </a:solidFill>
              <a:latin typeface="Arial" panose="020B0604020202020204" pitchFamily="34" charset="0"/>
              <a:cs typeface="Arial" panose="020B0604020202020204" pitchFamily="34" charset="0"/>
            </a:endParaRPr>
          </a:p>
        </p:txBody>
      </p:sp>
      <p:pic>
        <p:nvPicPr>
          <p:cNvPr id="11" name="Obraz 10">
            <a:extLst>
              <a:ext uri="{FF2B5EF4-FFF2-40B4-BE49-F238E27FC236}">
                <a16:creationId xmlns:a16="http://schemas.microsoft.com/office/drawing/2014/main" id="{65F69EAD-DE99-402B-8FA9-61931D44A413}"/>
              </a:ext>
            </a:extLst>
          </p:cNvPr>
          <p:cNvPicPr>
            <a:picLocks noChangeAspect="1"/>
          </p:cNvPicPr>
          <p:nvPr/>
        </p:nvPicPr>
        <p:blipFill>
          <a:blip r:embed="rId3"/>
          <a:stretch>
            <a:fillRect/>
          </a:stretch>
        </p:blipFill>
        <p:spPr>
          <a:xfrm>
            <a:off x="5082728" y="3608487"/>
            <a:ext cx="3600400" cy="2400267"/>
          </a:xfrm>
          <a:prstGeom prst="rect">
            <a:avLst/>
          </a:prstGeom>
        </p:spPr>
      </p:pic>
      <p:sp>
        <p:nvSpPr>
          <p:cNvPr id="12" name="pole tekstowe 11">
            <a:extLst>
              <a:ext uri="{FF2B5EF4-FFF2-40B4-BE49-F238E27FC236}">
                <a16:creationId xmlns:a16="http://schemas.microsoft.com/office/drawing/2014/main" id="{005513C1-D23A-4411-90E7-417C7117A355}"/>
              </a:ext>
            </a:extLst>
          </p:cNvPr>
          <p:cNvSpPr txBox="1"/>
          <p:nvPr/>
        </p:nvSpPr>
        <p:spPr>
          <a:xfrm>
            <a:off x="4857608" y="6073564"/>
            <a:ext cx="3744416" cy="369332"/>
          </a:xfrm>
          <a:prstGeom prst="rect">
            <a:avLst/>
          </a:prstGeom>
          <a:noFill/>
        </p:spPr>
        <p:txBody>
          <a:bodyPr wrap="square" rtlCol="0">
            <a:spAutoFit/>
          </a:bodyPr>
          <a:lstStyle/>
          <a:p>
            <a:r>
              <a:rPr lang="pl-PL" sz="900" dirty="0">
                <a:solidFill>
                  <a:schemeClr val="bg1"/>
                </a:solidFill>
                <a:latin typeface="Arial" panose="020B0604020202020204" pitchFamily="34" charset="0"/>
                <a:cs typeface="Arial" panose="020B0604020202020204" pitchFamily="34" charset="0"/>
              </a:rPr>
              <a:t>Źródło: https://www.salon24.pl/u/arkadiusz-jadczyk/729650,jak-wykladac, [data dostępu 22.10.2018]</a:t>
            </a:r>
          </a:p>
        </p:txBody>
      </p:sp>
    </p:spTree>
    <p:extLst>
      <p:ext uri="{BB962C8B-B14F-4D97-AF65-F5344CB8AC3E}">
        <p14:creationId xmlns:p14="http://schemas.microsoft.com/office/powerpoint/2010/main" val="299481631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solidFill>
              <a:srgbClr val="FFFF0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21" name="Prostokąt 20">
            <a:extLst>
              <a:ext uri="{FF2B5EF4-FFF2-40B4-BE49-F238E27FC236}">
                <a16:creationId xmlns:a16="http://schemas.microsoft.com/office/drawing/2014/main" id="{68142A36-2B8B-4338-A9E4-F643C500F166}"/>
              </a:ext>
            </a:extLst>
          </p:cNvPr>
          <p:cNvSpPr/>
          <p:nvPr/>
        </p:nvSpPr>
        <p:spPr>
          <a:xfrm>
            <a:off x="2916126" y="1340390"/>
            <a:ext cx="5471988" cy="835658"/>
          </a:xfrm>
          <a:prstGeom prst="rect">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3" name="Prostokąt 22">
            <a:extLst>
              <a:ext uri="{FF2B5EF4-FFF2-40B4-BE49-F238E27FC236}">
                <a16:creationId xmlns:a16="http://schemas.microsoft.com/office/drawing/2014/main" id="{9BBA24A1-9ABA-459E-A8A6-1B835DDC86DE}"/>
              </a:ext>
            </a:extLst>
          </p:cNvPr>
          <p:cNvSpPr/>
          <p:nvPr/>
        </p:nvSpPr>
        <p:spPr>
          <a:xfrm>
            <a:off x="2747597" y="2429173"/>
            <a:ext cx="2699990" cy="999827"/>
          </a:xfrm>
          <a:prstGeom prst="rect">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r>
              <a:rPr lang="pl-PL" b="1" dirty="0">
                <a:solidFill>
                  <a:schemeClr val="tx1"/>
                </a:solidFill>
                <a:latin typeface="Arial" panose="020B0604020202020204" pitchFamily="34" charset="0"/>
                <a:cs typeface="Arial" panose="020B0604020202020204" pitchFamily="34" charset="0"/>
              </a:rPr>
              <a:t>Dane osobowe zwykłe</a:t>
            </a:r>
          </a:p>
        </p:txBody>
      </p:sp>
      <p:sp>
        <p:nvSpPr>
          <p:cNvPr id="24" name="Prostokąt 23">
            <a:extLst>
              <a:ext uri="{FF2B5EF4-FFF2-40B4-BE49-F238E27FC236}">
                <a16:creationId xmlns:a16="http://schemas.microsoft.com/office/drawing/2014/main" id="{70E5975A-9239-46AA-AE81-B2A47A252F32}"/>
              </a:ext>
            </a:extLst>
          </p:cNvPr>
          <p:cNvSpPr/>
          <p:nvPr/>
        </p:nvSpPr>
        <p:spPr>
          <a:xfrm>
            <a:off x="5652120" y="2429173"/>
            <a:ext cx="2952328" cy="1063961"/>
          </a:xfrm>
          <a:prstGeom prst="rect">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pPr algn="ctr"/>
            <a:r>
              <a:rPr lang="pl-PL" b="1" dirty="0">
                <a:solidFill>
                  <a:schemeClr val="tx1"/>
                </a:solidFill>
                <a:latin typeface="Arial" panose="020B0604020202020204" pitchFamily="34" charset="0"/>
                <a:cs typeface="Arial" panose="020B0604020202020204" pitchFamily="34" charset="0"/>
              </a:rPr>
              <a:t>Dane osobowe szczególne </a:t>
            </a:r>
          </a:p>
          <a:p>
            <a:pPr algn="ctr"/>
            <a:r>
              <a:rPr lang="pl-PL" b="1" dirty="0">
                <a:solidFill>
                  <a:schemeClr val="tx1"/>
                </a:solidFill>
                <a:latin typeface="Arial" panose="020B0604020202020204" pitchFamily="34" charset="0"/>
                <a:cs typeface="Arial" panose="020B0604020202020204" pitchFamily="34" charset="0"/>
              </a:rPr>
              <a:t>/wrażliwe - sensytywne /</a:t>
            </a:r>
          </a:p>
        </p:txBody>
      </p:sp>
      <p:sp>
        <p:nvSpPr>
          <p:cNvPr id="25" name="Prostokąt 24">
            <a:extLst>
              <a:ext uri="{FF2B5EF4-FFF2-40B4-BE49-F238E27FC236}">
                <a16:creationId xmlns:a16="http://schemas.microsoft.com/office/drawing/2014/main" id="{934D30E5-7E3E-4D9D-A511-8599D988832D}"/>
              </a:ext>
            </a:extLst>
          </p:cNvPr>
          <p:cNvSpPr/>
          <p:nvPr/>
        </p:nvSpPr>
        <p:spPr>
          <a:xfrm>
            <a:off x="2711535" y="3613958"/>
            <a:ext cx="2767994" cy="2170729"/>
          </a:xfrm>
          <a:prstGeom prst="rect">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r>
              <a:rPr lang="pl-PL" sz="1400" dirty="0">
                <a:solidFill>
                  <a:schemeClr val="tx1"/>
                </a:solidFill>
                <a:latin typeface="Arial" panose="020B0604020202020204" pitchFamily="34" charset="0"/>
                <a:cs typeface="Arial" panose="020B0604020202020204" pitchFamily="34" charset="0"/>
              </a:rPr>
              <a:t>Wszelkie informacje o zidentyfikowanej lub możliwej do zidentyfikowania osobie. Informacje  nienależące do szczególnych (sensytywnych) kategorii danych osobowych </a:t>
            </a:r>
          </a:p>
        </p:txBody>
      </p:sp>
      <p:sp>
        <p:nvSpPr>
          <p:cNvPr id="26" name="Prostokąt 25">
            <a:extLst>
              <a:ext uri="{FF2B5EF4-FFF2-40B4-BE49-F238E27FC236}">
                <a16:creationId xmlns:a16="http://schemas.microsoft.com/office/drawing/2014/main" id="{F514C766-65D1-452C-AFB6-662245118C8D}"/>
              </a:ext>
            </a:extLst>
          </p:cNvPr>
          <p:cNvSpPr/>
          <p:nvPr/>
        </p:nvSpPr>
        <p:spPr>
          <a:xfrm>
            <a:off x="5677814" y="3673461"/>
            <a:ext cx="2952328" cy="2111226"/>
          </a:xfrm>
          <a:prstGeom prst="rect">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r>
              <a:rPr lang="pl-PL" sz="1400" dirty="0">
                <a:solidFill>
                  <a:schemeClr val="tx1"/>
                </a:solidFill>
                <a:latin typeface="Arial" panose="020B0604020202020204" pitchFamily="34" charset="0"/>
                <a:cs typeface="Arial" panose="020B0604020202020204" pitchFamily="34" charset="0"/>
              </a:rPr>
              <a:t>Dopuszczalność przetwarzana tych danych osobowych została ograniczona w stosunku do danych zwykłych, ponieważ ich przetwarzanie w ocenie ustawodawcy niesie za sobą poważne ryzyko dla podstawowych praw i wolności</a:t>
            </a:r>
          </a:p>
        </p:txBody>
      </p:sp>
      <p:sp>
        <p:nvSpPr>
          <p:cNvPr id="10" name="pole tekstowe 9">
            <a:extLst>
              <a:ext uri="{FF2B5EF4-FFF2-40B4-BE49-F238E27FC236}">
                <a16:creationId xmlns:a16="http://schemas.microsoft.com/office/drawing/2014/main" id="{5E8546FE-1D82-4CB2-A7CD-D896491D4481}"/>
              </a:ext>
            </a:extLst>
          </p:cNvPr>
          <p:cNvSpPr txBox="1"/>
          <p:nvPr/>
        </p:nvSpPr>
        <p:spPr>
          <a:xfrm>
            <a:off x="4420157" y="1508861"/>
            <a:ext cx="4464496" cy="400110"/>
          </a:xfrm>
          <a:prstGeom prst="rect">
            <a:avLst/>
          </a:prstGeom>
          <a:noFill/>
        </p:spPr>
        <p:txBody>
          <a:bodyPr wrap="square" rtlCol="0">
            <a:spAutoFit/>
          </a:bodyPr>
          <a:lstStyle/>
          <a:p>
            <a:r>
              <a:rPr lang="pl-PL" sz="2000" b="1" dirty="0">
                <a:latin typeface="Arial" panose="020B0604020202020204" pitchFamily="34" charset="0"/>
                <a:cs typeface="Arial" panose="020B0604020202020204" pitchFamily="34" charset="0"/>
              </a:rPr>
              <a:t>DANE OSOBOWE</a:t>
            </a:r>
          </a:p>
        </p:txBody>
      </p:sp>
      <p:sp>
        <p:nvSpPr>
          <p:cNvPr id="11" name="pole tekstowe 10">
            <a:extLst>
              <a:ext uri="{FF2B5EF4-FFF2-40B4-BE49-F238E27FC236}">
                <a16:creationId xmlns:a16="http://schemas.microsoft.com/office/drawing/2014/main" id="{903D89C8-E529-4B40-A9EA-751FAF0301AB}"/>
              </a:ext>
            </a:extLst>
          </p:cNvPr>
          <p:cNvSpPr txBox="1"/>
          <p:nvPr/>
        </p:nvSpPr>
        <p:spPr>
          <a:xfrm>
            <a:off x="3291509" y="3645024"/>
            <a:ext cx="184731" cy="369332"/>
          </a:xfrm>
          <a:prstGeom prst="rect">
            <a:avLst/>
          </a:prstGeom>
          <a:noFill/>
        </p:spPr>
        <p:txBody>
          <a:bodyPr wrap="none" rtlCol="0">
            <a:spAutoFit/>
          </a:bodyPr>
          <a:lstStyle/>
          <a:p>
            <a:endParaRPr lang="pl-PL" dirty="0"/>
          </a:p>
        </p:txBody>
      </p:sp>
    </p:spTree>
    <p:extLst>
      <p:ext uri="{BB962C8B-B14F-4D97-AF65-F5344CB8AC3E}">
        <p14:creationId xmlns:p14="http://schemas.microsoft.com/office/powerpoint/2010/main" val="312046928"/>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7448193"/>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203329" y="2522575"/>
            <a:ext cx="1932072" cy="533625"/>
            <a:chOff x="166662" y="2128488"/>
            <a:chExt cx="1932072" cy="533625"/>
          </a:xfrm>
          <a:solidFill>
            <a:srgbClr val="00B050"/>
          </a:solidFill>
          <a:effectLst>
            <a:innerShdw blurRad="63500" dist="50800" dir="18900000">
              <a:prstClr val="black">
                <a:alpha val="50000"/>
              </a:prstClr>
            </a:innerShdw>
          </a:effectLst>
        </p:grpSpPr>
        <p:sp>
          <p:nvSpPr>
            <p:cNvPr id="73" name="Prostokąt zaokrąglony 72"/>
            <p:cNvSpPr/>
            <p:nvPr/>
          </p:nvSpPr>
          <p:spPr>
            <a:xfrm>
              <a:off x="166662" y="2128488"/>
              <a:ext cx="1932072" cy="524148"/>
            </a:xfrm>
            <a:prstGeom prst="roundRect">
              <a:avLst/>
            </a:pr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endParaRPr lang="pl-PL" sz="1200" b="1" dirty="0">
                <a:solidFill>
                  <a:schemeClr val="tx1"/>
                </a:solidFill>
                <a:latin typeface="Arial" pitchFamily="34" charset="0"/>
                <a:cs typeface="Arial" pitchFamily="34" charset="0"/>
              </a:endParaRPr>
            </a:p>
          </p:txBody>
        </p:sp>
        <p:sp>
          <p:nvSpPr>
            <p:cNvPr id="74" name="Prostokąt 73"/>
            <p:cNvSpPr/>
            <p:nvPr/>
          </p:nvSpPr>
          <p:spPr>
            <a:xfrm>
              <a:off x="185580" y="2189139"/>
              <a:ext cx="1880898" cy="472974"/>
            </a:xfrm>
            <a:prstGeom prst="rect">
              <a:avLst/>
            </a:prstGeom>
            <a:solidFill>
              <a:srgbClr val="FFFF0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7" name="Prostokąt 6">
            <a:extLst>
              <a:ext uri="{FF2B5EF4-FFF2-40B4-BE49-F238E27FC236}">
                <a16:creationId xmlns:a16="http://schemas.microsoft.com/office/drawing/2014/main" id="{8BEDAE50-486C-41AD-9A5D-2F35BD54650D}"/>
              </a:ext>
            </a:extLst>
          </p:cNvPr>
          <p:cNvSpPr/>
          <p:nvPr/>
        </p:nvSpPr>
        <p:spPr>
          <a:xfrm>
            <a:off x="2268697" y="1772816"/>
            <a:ext cx="6762750" cy="4355038"/>
          </a:xfrm>
          <a:prstGeom prst="rect">
            <a:avLst/>
          </a:prstGeom>
        </p:spPr>
        <p:txBody>
          <a:bodyPr wrap="square">
            <a:spAutoFit/>
          </a:bodyPr>
          <a:lstStyle/>
          <a:p>
            <a:r>
              <a:rPr lang="pl-PL" sz="1600" dirty="0">
                <a:solidFill>
                  <a:schemeClr val="bg1"/>
                </a:solidFill>
                <a:latin typeface="Arial" panose="020B0604020202020204" pitchFamily="34" charset="0"/>
                <a:cs typeface="Arial" panose="020B0604020202020204" pitchFamily="34" charset="0"/>
              </a:rPr>
              <a:t>„dane osobowe” (RODO w art. 4, punkt 1) oznaczają informacje                       o zidentyfikowanej lub możliwej do zidentyfikowania osobie fizycznej („osobie, której dane dotyczą”); możliwa do zidentyfikowania osoba fizyczna to osoba, którą można bezpośrednio lub pośrednio zidentyfikować, w szczególności na podstawie identyfikatora takiego jak:</a:t>
            </a:r>
          </a:p>
          <a:p>
            <a:pPr marL="285750" indent="-285750">
              <a:spcBef>
                <a:spcPts val="600"/>
              </a:spcBef>
              <a:buFont typeface="Arial" panose="020B0604020202020204" pitchFamily="34" charset="0"/>
              <a:buChar char="•"/>
            </a:pPr>
            <a:r>
              <a:rPr lang="pl-PL" sz="1600" dirty="0">
                <a:solidFill>
                  <a:schemeClr val="bg1"/>
                </a:solidFill>
                <a:latin typeface="Arial" panose="020B0604020202020204" pitchFamily="34" charset="0"/>
                <a:cs typeface="Arial" panose="020B0604020202020204" pitchFamily="34" charset="0"/>
              </a:rPr>
              <a:t>imię i nazwisko, </a:t>
            </a:r>
          </a:p>
          <a:p>
            <a:pPr marL="285750" indent="-285750">
              <a:buFont typeface="Arial" panose="020B0604020202020204" pitchFamily="34" charset="0"/>
              <a:buChar char="•"/>
            </a:pPr>
            <a:r>
              <a:rPr lang="pl-PL" sz="1600" dirty="0">
                <a:solidFill>
                  <a:schemeClr val="bg1"/>
                </a:solidFill>
                <a:latin typeface="Arial" panose="020B0604020202020204" pitchFamily="34" charset="0"/>
                <a:cs typeface="Arial" panose="020B0604020202020204" pitchFamily="34" charset="0"/>
              </a:rPr>
              <a:t>numer identyfikacyjny, </a:t>
            </a:r>
          </a:p>
          <a:p>
            <a:pPr marL="285750" indent="-285750">
              <a:buFont typeface="Arial" panose="020B0604020202020204" pitchFamily="34" charset="0"/>
              <a:buChar char="•"/>
            </a:pPr>
            <a:r>
              <a:rPr lang="pl-PL" sz="1600" dirty="0">
                <a:solidFill>
                  <a:schemeClr val="bg1"/>
                </a:solidFill>
                <a:latin typeface="Arial" panose="020B0604020202020204" pitchFamily="34" charset="0"/>
                <a:cs typeface="Arial" panose="020B0604020202020204" pitchFamily="34" charset="0"/>
              </a:rPr>
              <a:t>dane o lokalizacji, </a:t>
            </a:r>
          </a:p>
          <a:p>
            <a:pPr marL="285750" indent="-285750">
              <a:buFont typeface="Arial" panose="020B0604020202020204" pitchFamily="34" charset="0"/>
              <a:buChar char="•"/>
            </a:pPr>
            <a:r>
              <a:rPr lang="pl-PL" sz="1600" dirty="0">
                <a:solidFill>
                  <a:schemeClr val="bg1"/>
                </a:solidFill>
                <a:latin typeface="Arial" panose="020B0604020202020204" pitchFamily="34" charset="0"/>
                <a:cs typeface="Arial" panose="020B0604020202020204" pitchFamily="34" charset="0"/>
              </a:rPr>
              <a:t>identyfikator internetowy* </a:t>
            </a:r>
          </a:p>
          <a:p>
            <a:pPr marL="285750" indent="-285750">
              <a:buFont typeface="Arial" panose="020B0604020202020204" pitchFamily="34" charset="0"/>
              <a:buChar char="•"/>
            </a:pPr>
            <a:r>
              <a:rPr lang="pl-PL" sz="1600" dirty="0">
                <a:solidFill>
                  <a:schemeClr val="bg1"/>
                </a:solidFill>
                <a:latin typeface="Arial" panose="020B0604020202020204" pitchFamily="34" charset="0"/>
                <a:cs typeface="Arial" panose="020B0604020202020204" pitchFamily="34" charset="0"/>
              </a:rPr>
              <a:t>jeden bądź kilka szczególnych czynników określających fizyczną tożsamość osoby fizycznej </a:t>
            </a:r>
          </a:p>
          <a:p>
            <a:pPr marL="627063" indent="266700">
              <a:buFont typeface="Courier New" panose="02070309020205020404" pitchFamily="49" charset="0"/>
              <a:buChar char="o"/>
            </a:pPr>
            <a:r>
              <a:rPr lang="pl-PL" sz="1600" dirty="0">
                <a:solidFill>
                  <a:schemeClr val="bg1"/>
                </a:solidFill>
                <a:latin typeface="Arial" panose="020B0604020202020204" pitchFamily="34" charset="0"/>
                <a:cs typeface="Arial" panose="020B0604020202020204" pitchFamily="34" charset="0"/>
              </a:rPr>
              <a:t>fizjologiczną, </a:t>
            </a:r>
          </a:p>
          <a:p>
            <a:pPr marL="627063" indent="266700">
              <a:buFont typeface="Courier New" panose="02070309020205020404" pitchFamily="49" charset="0"/>
              <a:buChar char="o"/>
            </a:pPr>
            <a:r>
              <a:rPr lang="pl-PL" sz="1600" dirty="0">
                <a:solidFill>
                  <a:schemeClr val="bg1"/>
                </a:solidFill>
                <a:latin typeface="Arial" panose="020B0604020202020204" pitchFamily="34" charset="0"/>
                <a:cs typeface="Arial" panose="020B0604020202020204" pitchFamily="34" charset="0"/>
              </a:rPr>
              <a:t>genetyczną, </a:t>
            </a:r>
          </a:p>
          <a:p>
            <a:pPr marL="627063" indent="266700">
              <a:buFont typeface="Courier New" panose="02070309020205020404" pitchFamily="49" charset="0"/>
              <a:buChar char="o"/>
            </a:pPr>
            <a:r>
              <a:rPr lang="pl-PL" sz="1600" dirty="0">
                <a:solidFill>
                  <a:schemeClr val="bg1"/>
                </a:solidFill>
                <a:latin typeface="Arial" panose="020B0604020202020204" pitchFamily="34" charset="0"/>
                <a:cs typeface="Arial" panose="020B0604020202020204" pitchFamily="34" charset="0"/>
              </a:rPr>
              <a:t>psychiczną, </a:t>
            </a:r>
          </a:p>
          <a:p>
            <a:pPr marL="627063" indent="266700">
              <a:buFont typeface="Courier New" panose="02070309020205020404" pitchFamily="49" charset="0"/>
              <a:buChar char="o"/>
            </a:pPr>
            <a:r>
              <a:rPr lang="pl-PL" sz="1600" dirty="0">
                <a:solidFill>
                  <a:schemeClr val="bg1"/>
                </a:solidFill>
                <a:latin typeface="Arial" panose="020B0604020202020204" pitchFamily="34" charset="0"/>
                <a:cs typeface="Arial" panose="020B0604020202020204" pitchFamily="34" charset="0"/>
              </a:rPr>
              <a:t>ekonomiczną, </a:t>
            </a:r>
          </a:p>
          <a:p>
            <a:pPr marL="627063" indent="266700">
              <a:buFont typeface="Courier New" panose="02070309020205020404" pitchFamily="49" charset="0"/>
              <a:buChar char="o"/>
            </a:pPr>
            <a:r>
              <a:rPr lang="pl-PL" sz="1600" dirty="0">
                <a:solidFill>
                  <a:schemeClr val="bg1"/>
                </a:solidFill>
                <a:latin typeface="Arial" panose="020B0604020202020204" pitchFamily="34" charset="0"/>
                <a:cs typeface="Arial" panose="020B0604020202020204" pitchFamily="34" charset="0"/>
              </a:rPr>
              <a:t>kulturową lub społeczną;</a:t>
            </a:r>
          </a:p>
          <a:p>
            <a:pPr marL="627063" indent="266700">
              <a:buFont typeface="Courier New" panose="02070309020205020404" pitchFamily="49" charset="0"/>
              <a:buChar char="o"/>
            </a:pPr>
            <a:endParaRPr lang="pl-PL" sz="1600" dirty="0">
              <a:solidFill>
                <a:schemeClr val="bg1"/>
              </a:solidFill>
              <a:latin typeface="Arial" panose="020B0604020202020204" pitchFamily="34" charset="0"/>
              <a:cs typeface="Arial" panose="020B0604020202020204" pitchFamily="34" charset="0"/>
            </a:endParaRPr>
          </a:p>
        </p:txBody>
      </p:sp>
      <p:sp>
        <p:nvSpPr>
          <p:cNvPr id="8" name="pole tekstowe 7">
            <a:extLst>
              <a:ext uri="{FF2B5EF4-FFF2-40B4-BE49-F238E27FC236}">
                <a16:creationId xmlns:a16="http://schemas.microsoft.com/office/drawing/2014/main" id="{3C0010FB-FA53-452C-8915-19E66E075845}"/>
              </a:ext>
            </a:extLst>
          </p:cNvPr>
          <p:cNvSpPr txBox="1"/>
          <p:nvPr/>
        </p:nvSpPr>
        <p:spPr>
          <a:xfrm>
            <a:off x="2483768" y="5684164"/>
            <a:ext cx="6745447" cy="523220"/>
          </a:xfrm>
          <a:prstGeom prst="rect">
            <a:avLst/>
          </a:prstGeom>
          <a:noFill/>
        </p:spPr>
        <p:txBody>
          <a:bodyPr wrap="square" rtlCol="0">
            <a:spAutoFit/>
          </a:bodyPr>
          <a:lstStyle/>
          <a:p>
            <a:r>
              <a:rPr lang="pl-PL" dirty="0">
                <a:solidFill>
                  <a:schemeClr val="bg1"/>
                </a:solidFill>
              </a:rPr>
              <a:t>*</a:t>
            </a:r>
            <a:r>
              <a:rPr lang="pl-PL" dirty="0"/>
              <a:t> </a:t>
            </a:r>
            <a:r>
              <a:rPr lang="pl-PL" sz="1000" i="1" dirty="0">
                <a:solidFill>
                  <a:schemeClr val="bg1"/>
                </a:solidFill>
                <a:latin typeface="Arial" panose="020B0604020202020204" pitchFamily="34" charset="0"/>
                <a:cs typeface="Arial" panose="020B0604020202020204" pitchFamily="34" charset="0"/>
              </a:rPr>
              <a:t>adresy IP, identyfikatory plików cookie – generowane przez ich urządzenia, aplikacje, narzędzia i protokoły, czy też inne identyfikatory, generowane na przykład przez etykiety RFID</a:t>
            </a:r>
            <a:endParaRPr lang="pl-PL" sz="1000" dirty="0">
              <a:solidFill>
                <a:schemeClr val="bg1"/>
              </a:solidFill>
              <a:latin typeface="Arial" panose="020B0604020202020204" pitchFamily="34" charset="0"/>
              <a:cs typeface="Arial" panose="020B0604020202020204" pitchFamily="34" charset="0"/>
            </a:endParaRPr>
          </a:p>
        </p:txBody>
      </p:sp>
      <p:sp>
        <p:nvSpPr>
          <p:cNvPr id="9" name="pole tekstowe 8">
            <a:extLst>
              <a:ext uri="{FF2B5EF4-FFF2-40B4-BE49-F238E27FC236}">
                <a16:creationId xmlns:a16="http://schemas.microsoft.com/office/drawing/2014/main" id="{88851AFE-ED9D-457E-8525-9A39A8977639}"/>
              </a:ext>
            </a:extLst>
          </p:cNvPr>
          <p:cNvSpPr txBox="1"/>
          <p:nvPr/>
        </p:nvSpPr>
        <p:spPr>
          <a:xfrm>
            <a:off x="4067944" y="1102954"/>
            <a:ext cx="4097759" cy="369332"/>
          </a:xfrm>
          <a:prstGeom prst="rect">
            <a:avLst/>
          </a:prstGeom>
          <a:noFill/>
        </p:spPr>
        <p:txBody>
          <a:bodyPr wrap="square" rtlCol="0">
            <a:spAutoFit/>
          </a:bodyPr>
          <a:lstStyle/>
          <a:p>
            <a:r>
              <a:rPr lang="pl-PL" b="1" dirty="0">
                <a:solidFill>
                  <a:srgbClr val="FFFF00"/>
                </a:solidFill>
                <a:latin typeface="Arial" panose="020B0604020202020204" pitchFamily="34" charset="0"/>
                <a:cs typeface="Arial" panose="020B0604020202020204" pitchFamily="34" charset="0"/>
              </a:rPr>
              <a:t>Dane osobowe </a:t>
            </a:r>
          </a:p>
        </p:txBody>
      </p:sp>
    </p:spTree>
    <p:extLst>
      <p:ext uri="{BB962C8B-B14F-4D97-AF65-F5344CB8AC3E}">
        <p14:creationId xmlns:p14="http://schemas.microsoft.com/office/powerpoint/2010/main" val="152985783"/>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solidFill>
              <a:srgbClr val="FFFF0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21" name="Prostokąt 20">
            <a:extLst>
              <a:ext uri="{FF2B5EF4-FFF2-40B4-BE49-F238E27FC236}">
                <a16:creationId xmlns:a16="http://schemas.microsoft.com/office/drawing/2014/main" id="{68142A36-2B8B-4338-A9E4-F643C500F166}"/>
              </a:ext>
            </a:extLst>
          </p:cNvPr>
          <p:cNvSpPr/>
          <p:nvPr/>
        </p:nvSpPr>
        <p:spPr>
          <a:xfrm>
            <a:off x="2815132" y="1278245"/>
            <a:ext cx="6005340" cy="835658"/>
          </a:xfrm>
          <a:prstGeom prst="rect">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3" name="Prostokąt 22">
            <a:extLst>
              <a:ext uri="{FF2B5EF4-FFF2-40B4-BE49-F238E27FC236}">
                <a16:creationId xmlns:a16="http://schemas.microsoft.com/office/drawing/2014/main" id="{9BBA24A1-9ABA-459E-A8A6-1B835DDC86DE}"/>
              </a:ext>
            </a:extLst>
          </p:cNvPr>
          <p:cNvSpPr/>
          <p:nvPr/>
        </p:nvSpPr>
        <p:spPr>
          <a:xfrm>
            <a:off x="2814768" y="2264371"/>
            <a:ext cx="6157270" cy="1136759"/>
          </a:xfrm>
          <a:prstGeom prst="rect">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pPr algn="just"/>
            <a:r>
              <a:rPr lang="pl-PL" sz="1400" dirty="0">
                <a:solidFill>
                  <a:schemeClr val="tx1"/>
                </a:solidFill>
                <a:latin typeface="Arial" panose="020B0604020202020204" pitchFamily="34" charset="0"/>
                <a:cs typeface="Arial" panose="020B0604020202020204" pitchFamily="34" charset="0"/>
              </a:rPr>
              <a:t>jeden bądź kilka szczególnych czynników określających fizyczną, fizjologiczną, genetyczną, psychiczną, ekonomiczną, kulturową lub społeczną tożsamość osoby fizycznej. </a:t>
            </a:r>
          </a:p>
          <a:p>
            <a:pPr algn="ctr"/>
            <a:r>
              <a:rPr lang="pl-PL" sz="1400" dirty="0">
                <a:solidFill>
                  <a:schemeClr val="tx1"/>
                </a:solidFill>
                <a:latin typeface="Arial" panose="020B0604020202020204" pitchFamily="34" charset="0"/>
                <a:cs typeface="Arial" panose="020B0604020202020204" pitchFamily="34" charset="0"/>
              </a:rPr>
              <a:t>Mając na względzie szczególny charakter tych danych, ustanowiono </a:t>
            </a:r>
            <a:r>
              <a:rPr lang="pl-PL" sz="1400" b="1" dirty="0">
                <a:solidFill>
                  <a:schemeClr val="tx1"/>
                </a:solidFill>
                <a:latin typeface="Arial" panose="020B0604020202020204" pitchFamily="34" charset="0"/>
                <a:cs typeface="Arial" panose="020B0604020202020204" pitchFamily="34" charset="0"/>
              </a:rPr>
              <a:t>generalny zakaz ich przetwarzania</a:t>
            </a:r>
            <a:r>
              <a:rPr lang="pl-PL" sz="1400" dirty="0">
                <a:solidFill>
                  <a:schemeClr val="tx1"/>
                </a:solidFill>
                <a:latin typeface="Arial" panose="020B0604020202020204" pitchFamily="34" charset="0"/>
                <a:cs typeface="Arial" panose="020B0604020202020204" pitchFamily="34" charset="0"/>
              </a:rPr>
              <a:t>.</a:t>
            </a:r>
            <a:endParaRPr lang="pl-PL" sz="1400" b="1" dirty="0">
              <a:solidFill>
                <a:schemeClr val="tx1"/>
              </a:solidFill>
              <a:latin typeface="Arial" panose="020B0604020202020204" pitchFamily="34" charset="0"/>
              <a:cs typeface="Arial" panose="020B0604020202020204" pitchFamily="34" charset="0"/>
            </a:endParaRPr>
          </a:p>
        </p:txBody>
      </p:sp>
      <p:sp>
        <p:nvSpPr>
          <p:cNvPr id="10" name="pole tekstowe 9">
            <a:extLst>
              <a:ext uri="{FF2B5EF4-FFF2-40B4-BE49-F238E27FC236}">
                <a16:creationId xmlns:a16="http://schemas.microsoft.com/office/drawing/2014/main" id="{5E8546FE-1D82-4CB2-A7CD-D896491D4481}"/>
              </a:ext>
            </a:extLst>
          </p:cNvPr>
          <p:cNvSpPr txBox="1"/>
          <p:nvPr/>
        </p:nvSpPr>
        <p:spPr>
          <a:xfrm>
            <a:off x="3131840" y="1508861"/>
            <a:ext cx="5752813" cy="400110"/>
          </a:xfrm>
          <a:prstGeom prst="rect">
            <a:avLst/>
          </a:prstGeom>
          <a:noFill/>
        </p:spPr>
        <p:txBody>
          <a:bodyPr wrap="square" rtlCol="0">
            <a:spAutoFit/>
          </a:bodyPr>
          <a:lstStyle/>
          <a:p>
            <a:r>
              <a:rPr lang="pl-PL" sz="2000" b="1" dirty="0">
                <a:latin typeface="Arial" panose="020B0604020202020204" pitchFamily="34" charset="0"/>
                <a:cs typeface="Arial" panose="020B0604020202020204" pitchFamily="34" charset="0"/>
              </a:rPr>
              <a:t>Szczególne kategorie danych osobowych</a:t>
            </a:r>
          </a:p>
        </p:txBody>
      </p:sp>
      <p:sp>
        <p:nvSpPr>
          <p:cNvPr id="11" name="pole tekstowe 10">
            <a:extLst>
              <a:ext uri="{FF2B5EF4-FFF2-40B4-BE49-F238E27FC236}">
                <a16:creationId xmlns:a16="http://schemas.microsoft.com/office/drawing/2014/main" id="{903D89C8-E529-4B40-A9EA-751FAF0301AB}"/>
              </a:ext>
            </a:extLst>
          </p:cNvPr>
          <p:cNvSpPr txBox="1"/>
          <p:nvPr/>
        </p:nvSpPr>
        <p:spPr>
          <a:xfrm>
            <a:off x="2814769" y="3645024"/>
            <a:ext cx="6157270" cy="2954655"/>
          </a:xfrm>
          <a:prstGeom prst="rect">
            <a:avLst/>
          </a:prstGeom>
          <a:solidFill>
            <a:schemeClr val="accent1">
              <a:tint val="50000"/>
              <a:hueOff val="0"/>
              <a:satOff val="0"/>
              <a:lumOff val="0"/>
            </a:schemeClr>
          </a:solidFill>
        </p:spPr>
        <p:txBody>
          <a:bodyPr wrap="square" rtlCol="0">
            <a:spAutoFit/>
          </a:bodyPr>
          <a:lstStyle/>
          <a:p>
            <a:pPr marL="285750" indent="-285750">
              <a:spcBef>
                <a:spcPts val="600"/>
              </a:spcBef>
              <a:spcAft>
                <a:spcPts val="600"/>
              </a:spcAft>
              <a:buFont typeface="Wingdings" panose="05000000000000000000" pitchFamily="2" charset="2"/>
              <a:buChar char="q"/>
            </a:pPr>
            <a:r>
              <a:rPr lang="pl-PL" sz="1400" b="1" dirty="0">
                <a:latin typeface="Arial" panose="020B0604020202020204" pitchFamily="34" charset="0"/>
                <a:cs typeface="Arial" panose="020B0604020202020204" pitchFamily="34" charset="0"/>
              </a:rPr>
              <a:t>pochodzenie rasowe lub etniczne,</a:t>
            </a:r>
          </a:p>
          <a:p>
            <a:pPr marL="285750" indent="-285750">
              <a:spcBef>
                <a:spcPts val="600"/>
              </a:spcBef>
              <a:spcAft>
                <a:spcPts val="600"/>
              </a:spcAft>
              <a:buFont typeface="Wingdings" panose="05000000000000000000" pitchFamily="2" charset="2"/>
              <a:buChar char="q"/>
            </a:pPr>
            <a:r>
              <a:rPr lang="pl-PL" sz="1400" b="1" dirty="0">
                <a:latin typeface="Arial" panose="020B0604020202020204" pitchFamily="34" charset="0"/>
                <a:cs typeface="Arial" panose="020B0604020202020204" pitchFamily="34" charset="0"/>
              </a:rPr>
              <a:t>poglądy polityczne,</a:t>
            </a:r>
          </a:p>
          <a:p>
            <a:pPr marL="285750" indent="-285750">
              <a:spcBef>
                <a:spcPts val="600"/>
              </a:spcBef>
              <a:spcAft>
                <a:spcPts val="600"/>
              </a:spcAft>
              <a:buFont typeface="Wingdings" panose="05000000000000000000" pitchFamily="2" charset="2"/>
              <a:buChar char="q"/>
            </a:pPr>
            <a:r>
              <a:rPr lang="pl-PL" sz="1400" b="1" dirty="0">
                <a:latin typeface="Arial" panose="020B0604020202020204" pitchFamily="34" charset="0"/>
                <a:cs typeface="Arial" panose="020B0604020202020204" pitchFamily="34" charset="0"/>
              </a:rPr>
              <a:t>przekonania religijne lub światopoglądowe,</a:t>
            </a:r>
          </a:p>
          <a:p>
            <a:pPr marL="285750" indent="-285750">
              <a:spcBef>
                <a:spcPts val="600"/>
              </a:spcBef>
              <a:spcAft>
                <a:spcPts val="600"/>
              </a:spcAft>
              <a:buFont typeface="Wingdings" panose="05000000000000000000" pitchFamily="2" charset="2"/>
              <a:buChar char="q"/>
            </a:pPr>
            <a:r>
              <a:rPr lang="pl-PL" sz="1400" b="1" dirty="0">
                <a:latin typeface="Arial" panose="020B0604020202020204" pitchFamily="34" charset="0"/>
                <a:cs typeface="Arial" panose="020B0604020202020204" pitchFamily="34" charset="0"/>
              </a:rPr>
              <a:t>przynależność do związków zawodowych,</a:t>
            </a:r>
          </a:p>
          <a:p>
            <a:pPr marL="285750" indent="-285750">
              <a:spcBef>
                <a:spcPts val="600"/>
              </a:spcBef>
              <a:spcAft>
                <a:spcPts val="600"/>
              </a:spcAft>
              <a:buFont typeface="Wingdings" panose="05000000000000000000" pitchFamily="2" charset="2"/>
              <a:buChar char="q"/>
            </a:pPr>
            <a:r>
              <a:rPr lang="pl-PL" sz="1400" b="1" dirty="0">
                <a:latin typeface="Arial" panose="020B0604020202020204" pitchFamily="34" charset="0"/>
                <a:cs typeface="Arial" panose="020B0604020202020204" pitchFamily="34" charset="0"/>
              </a:rPr>
              <a:t>dane genetyczne,</a:t>
            </a:r>
          </a:p>
          <a:p>
            <a:pPr marL="285750" indent="-285750">
              <a:spcBef>
                <a:spcPts val="600"/>
              </a:spcBef>
              <a:spcAft>
                <a:spcPts val="600"/>
              </a:spcAft>
              <a:buFont typeface="Wingdings" panose="05000000000000000000" pitchFamily="2" charset="2"/>
              <a:buChar char="q"/>
            </a:pPr>
            <a:r>
              <a:rPr lang="pl-PL" sz="1400" b="1" dirty="0">
                <a:latin typeface="Arial" panose="020B0604020202020204" pitchFamily="34" charset="0"/>
                <a:cs typeface="Arial" panose="020B0604020202020204" pitchFamily="34" charset="0"/>
              </a:rPr>
              <a:t>dane biometryczne</a:t>
            </a:r>
          </a:p>
          <a:p>
            <a:pPr marL="285750" indent="-285750">
              <a:spcBef>
                <a:spcPts val="600"/>
              </a:spcBef>
              <a:spcAft>
                <a:spcPts val="600"/>
              </a:spcAft>
              <a:buFont typeface="Wingdings" panose="05000000000000000000" pitchFamily="2" charset="2"/>
              <a:buChar char="q"/>
            </a:pPr>
            <a:r>
              <a:rPr lang="pl-PL" sz="1400" b="1" dirty="0">
                <a:latin typeface="Arial" panose="020B0604020202020204" pitchFamily="34" charset="0"/>
                <a:cs typeface="Arial" panose="020B0604020202020204" pitchFamily="34" charset="0"/>
              </a:rPr>
              <a:t>dane dotyczące zdrowia,</a:t>
            </a:r>
          </a:p>
          <a:p>
            <a:pPr marL="285750" indent="-285750">
              <a:spcBef>
                <a:spcPts val="600"/>
              </a:spcBef>
              <a:spcAft>
                <a:spcPts val="600"/>
              </a:spcAft>
              <a:buFont typeface="Wingdings" panose="05000000000000000000" pitchFamily="2" charset="2"/>
              <a:buChar char="q"/>
            </a:pPr>
            <a:r>
              <a:rPr lang="pl-PL" sz="1400" b="1" dirty="0">
                <a:latin typeface="Arial" panose="020B0604020202020204" pitchFamily="34" charset="0"/>
                <a:cs typeface="Arial" panose="020B0604020202020204" pitchFamily="34" charset="0"/>
              </a:rPr>
              <a:t>dane dotyczące seksualności lub orientacji seksualnej</a:t>
            </a:r>
            <a:r>
              <a:rPr lang="pl-PL" dirty="0"/>
              <a:t>.</a:t>
            </a:r>
          </a:p>
        </p:txBody>
      </p:sp>
    </p:spTree>
    <p:extLst>
      <p:ext uri="{BB962C8B-B14F-4D97-AF65-F5344CB8AC3E}">
        <p14:creationId xmlns:p14="http://schemas.microsoft.com/office/powerpoint/2010/main" val="3415583957"/>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solidFill>
              <a:srgbClr val="FFFF0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7" name="Prostokąt 6">
            <a:extLst>
              <a:ext uri="{FF2B5EF4-FFF2-40B4-BE49-F238E27FC236}">
                <a16:creationId xmlns:a16="http://schemas.microsoft.com/office/drawing/2014/main" id="{A7126009-2C4C-4866-B6F3-DB3A857CFA3B}"/>
              </a:ext>
            </a:extLst>
          </p:cNvPr>
          <p:cNvSpPr/>
          <p:nvPr/>
        </p:nvSpPr>
        <p:spPr>
          <a:xfrm>
            <a:off x="2407789" y="1222893"/>
            <a:ext cx="6736211" cy="5940088"/>
          </a:xfrm>
          <a:prstGeom prst="rect">
            <a:avLst/>
          </a:prstGeom>
        </p:spPr>
        <p:txBody>
          <a:bodyPr wrap="square">
            <a:spAutoFit/>
          </a:bodyPr>
          <a:lstStyle/>
          <a:p>
            <a:pPr algn="ctr">
              <a:spcAft>
                <a:spcPts val="1200"/>
              </a:spcAft>
            </a:pPr>
            <a:r>
              <a:rPr lang="pl-PL" b="1" dirty="0">
                <a:solidFill>
                  <a:srgbClr val="FFFF66"/>
                </a:solidFill>
                <a:latin typeface="Arial" panose="020B0604020202020204" pitchFamily="34" charset="0"/>
                <a:cs typeface="Arial" panose="020B0604020202020204" pitchFamily="34" charset="0"/>
              </a:rPr>
              <a:t>RODO a  miejsce pracy - </a:t>
            </a:r>
          </a:p>
          <a:p>
            <a:pPr algn="ctr">
              <a:spcAft>
                <a:spcPts val="1200"/>
              </a:spcAft>
            </a:pPr>
            <a:r>
              <a:rPr lang="pl-PL" b="1" dirty="0">
                <a:solidFill>
                  <a:srgbClr val="FFFF66"/>
                </a:solidFill>
                <a:latin typeface="Arial" panose="020B0604020202020204" pitchFamily="34" charset="0"/>
                <a:cs typeface="Arial" panose="020B0604020202020204" pitchFamily="34" charset="0"/>
              </a:rPr>
              <a:t> czyli bibliotekarz do pracy poszukiwany</a:t>
            </a:r>
          </a:p>
          <a:p>
            <a:pPr marL="171450" indent="-171450">
              <a:spcBef>
                <a:spcPts val="300"/>
              </a:spcBef>
              <a:spcAft>
                <a:spcPts val="300"/>
              </a:spcAft>
              <a:buFont typeface="Arial" panose="020B0604020202020204" pitchFamily="34" charset="0"/>
              <a:buChar char="•"/>
            </a:pPr>
            <a:r>
              <a:rPr lang="pl-PL" sz="1400" b="1" dirty="0">
                <a:solidFill>
                  <a:schemeClr val="bg1"/>
                </a:solidFill>
                <a:latin typeface="Arial" panose="020B0604020202020204" pitchFamily="34" charset="0"/>
                <a:cs typeface="Arial" panose="020B0604020202020204" pitchFamily="34" charset="0"/>
              </a:rPr>
              <a:t>Jakie dane kandydata pracodawca może gromadzić w trakcie rozmowy kwalifikacyjnej? </a:t>
            </a:r>
            <a:endParaRPr lang="pl-PL" sz="1400" dirty="0">
              <a:solidFill>
                <a:schemeClr val="bg1"/>
              </a:solidFill>
              <a:latin typeface="Arial" panose="020B0604020202020204" pitchFamily="34" charset="0"/>
              <a:cs typeface="Arial" panose="020B0604020202020204" pitchFamily="34" charset="0"/>
            </a:endParaRPr>
          </a:p>
          <a:p>
            <a:pPr marL="171450" indent="-171450">
              <a:spcBef>
                <a:spcPts val="300"/>
              </a:spcBef>
              <a:spcAft>
                <a:spcPts val="300"/>
              </a:spcAft>
              <a:buFont typeface="Arial" panose="020B0604020202020204" pitchFamily="34" charset="0"/>
              <a:buChar char="•"/>
            </a:pPr>
            <a:r>
              <a:rPr lang="pl-PL" sz="1400" b="1" dirty="0">
                <a:solidFill>
                  <a:schemeClr val="bg1"/>
                </a:solidFill>
                <a:latin typeface="Arial" panose="020B0604020202020204" pitchFamily="34" charset="0"/>
                <a:cs typeface="Arial" panose="020B0604020202020204" pitchFamily="34" charset="0"/>
              </a:rPr>
              <a:t>Czy można skontaktować się z poprzednim pracodawcą kandydata w celu uzyskania informacji na jego temat? </a:t>
            </a:r>
            <a:endParaRPr lang="pl-PL" sz="1400" dirty="0">
              <a:solidFill>
                <a:schemeClr val="bg1"/>
              </a:solidFill>
              <a:latin typeface="Arial" panose="020B0604020202020204" pitchFamily="34" charset="0"/>
              <a:cs typeface="Arial" panose="020B0604020202020204" pitchFamily="34" charset="0"/>
            </a:endParaRPr>
          </a:p>
          <a:p>
            <a:pPr marL="171450" indent="-171450">
              <a:spcBef>
                <a:spcPts val="300"/>
              </a:spcBef>
              <a:spcAft>
                <a:spcPts val="300"/>
              </a:spcAft>
              <a:buFont typeface="Arial" panose="020B0604020202020204" pitchFamily="34" charset="0"/>
              <a:buChar char="•"/>
            </a:pPr>
            <a:r>
              <a:rPr lang="pl-PL" sz="1400" b="1" dirty="0">
                <a:solidFill>
                  <a:schemeClr val="bg1"/>
                </a:solidFill>
                <a:latin typeface="Arial" panose="020B0604020202020204" pitchFamily="34" charset="0"/>
                <a:cs typeface="Arial" panose="020B0604020202020204" pitchFamily="34" charset="0"/>
              </a:rPr>
              <a:t>Jak długo można przetwarzać dane kandydatów do pracy? </a:t>
            </a:r>
            <a:endParaRPr lang="pl-PL" sz="1400" dirty="0">
              <a:solidFill>
                <a:schemeClr val="bg1"/>
              </a:solidFill>
              <a:latin typeface="Arial" panose="020B0604020202020204" pitchFamily="34" charset="0"/>
              <a:cs typeface="Arial" panose="020B0604020202020204" pitchFamily="34" charset="0"/>
            </a:endParaRPr>
          </a:p>
          <a:p>
            <a:pPr marL="171450" indent="-171450">
              <a:spcBef>
                <a:spcPts val="300"/>
              </a:spcBef>
              <a:spcAft>
                <a:spcPts val="300"/>
              </a:spcAft>
              <a:buFont typeface="Arial" panose="020B0604020202020204" pitchFamily="34" charset="0"/>
              <a:buChar char="•"/>
            </a:pPr>
            <a:r>
              <a:rPr lang="pl-PL" sz="1400" b="1" dirty="0">
                <a:solidFill>
                  <a:schemeClr val="bg1"/>
                </a:solidFill>
                <a:latin typeface="Arial" panose="020B0604020202020204" pitchFamily="34" charset="0"/>
                <a:cs typeface="Arial" panose="020B0604020202020204" pitchFamily="34" charset="0"/>
              </a:rPr>
              <a:t>Jak powinien się zachować pracodawcą z sektora służby cywilnej, gdy wpływa do niego CV (lub inne dokumenty rekrutacyjne), choć nie jest przeprowadzany nabór? </a:t>
            </a:r>
            <a:endParaRPr lang="pl-PL" sz="1400" dirty="0">
              <a:solidFill>
                <a:schemeClr val="bg1"/>
              </a:solidFill>
              <a:latin typeface="Arial" panose="020B0604020202020204" pitchFamily="34" charset="0"/>
              <a:cs typeface="Arial" panose="020B0604020202020204" pitchFamily="34" charset="0"/>
            </a:endParaRPr>
          </a:p>
          <a:p>
            <a:pPr marL="171450" indent="-171450">
              <a:spcBef>
                <a:spcPts val="300"/>
              </a:spcBef>
              <a:spcAft>
                <a:spcPts val="300"/>
              </a:spcAft>
              <a:buFont typeface="Arial" panose="020B0604020202020204" pitchFamily="34" charset="0"/>
              <a:buChar char="•"/>
            </a:pPr>
            <a:r>
              <a:rPr lang="pl-PL" sz="1400" b="1" dirty="0">
                <a:solidFill>
                  <a:schemeClr val="bg1"/>
                </a:solidFill>
                <a:latin typeface="Arial" panose="020B0604020202020204" pitchFamily="34" charset="0"/>
                <a:cs typeface="Arial" panose="020B0604020202020204" pitchFamily="34" charset="0"/>
              </a:rPr>
              <a:t>Jakimi zasadami powinienem się kierować pracodawca z sektora służby cywilnej publikując informacje związane z prowadzonym naborem? </a:t>
            </a:r>
            <a:endParaRPr lang="pl-PL" sz="1400" dirty="0">
              <a:solidFill>
                <a:schemeClr val="bg1"/>
              </a:solidFill>
              <a:latin typeface="Arial" panose="020B0604020202020204" pitchFamily="34" charset="0"/>
              <a:cs typeface="Arial" panose="020B0604020202020204" pitchFamily="34" charset="0"/>
            </a:endParaRPr>
          </a:p>
          <a:p>
            <a:pPr marL="171450" indent="-171450">
              <a:spcBef>
                <a:spcPts val="300"/>
              </a:spcBef>
              <a:spcAft>
                <a:spcPts val="300"/>
              </a:spcAft>
              <a:buFont typeface="Arial" panose="020B0604020202020204" pitchFamily="34" charset="0"/>
              <a:buChar char="•"/>
            </a:pPr>
            <a:r>
              <a:rPr lang="pl-PL" sz="1400" b="1" dirty="0">
                <a:solidFill>
                  <a:schemeClr val="bg1"/>
                </a:solidFill>
                <a:latin typeface="Arial" panose="020B0604020202020204" pitchFamily="34" charset="0"/>
                <a:cs typeface="Arial" panose="020B0604020202020204" pitchFamily="34" charset="0"/>
              </a:rPr>
              <a:t>Czy można tworzyć tzw. „czarne listy” osób ubiegających się o zatrudnienie? </a:t>
            </a:r>
            <a:endParaRPr lang="pl-PL" sz="1400" dirty="0">
              <a:solidFill>
                <a:schemeClr val="bg1"/>
              </a:solidFill>
              <a:latin typeface="Arial" panose="020B0604020202020204" pitchFamily="34" charset="0"/>
              <a:cs typeface="Arial" panose="020B0604020202020204" pitchFamily="34" charset="0"/>
            </a:endParaRPr>
          </a:p>
          <a:p>
            <a:pPr marL="171450" indent="-171450">
              <a:spcBef>
                <a:spcPts val="300"/>
              </a:spcBef>
              <a:spcAft>
                <a:spcPts val="300"/>
              </a:spcAft>
              <a:buFont typeface="Arial" panose="020B0604020202020204" pitchFamily="34" charset="0"/>
              <a:buChar char="•"/>
            </a:pPr>
            <a:r>
              <a:rPr lang="pl-PL" sz="1400" b="1" dirty="0">
                <a:solidFill>
                  <a:schemeClr val="bg1"/>
                </a:solidFill>
                <a:latin typeface="Arial" panose="020B0604020202020204" pitchFamily="34" charset="0"/>
                <a:cs typeface="Arial" panose="020B0604020202020204" pitchFamily="34" charset="0"/>
              </a:rPr>
              <a:t>Wpływa do pracodawcy CV potencjalnego kandydata do pracy, jednak nie prowadzi on rekrutacji. Czy zachować przesłane dane w nim na potrzeby przyszłych rekrutacji? </a:t>
            </a:r>
            <a:endParaRPr lang="pl-PL" sz="1400" dirty="0">
              <a:solidFill>
                <a:schemeClr val="bg1"/>
              </a:solidFill>
              <a:latin typeface="Arial" panose="020B0604020202020204" pitchFamily="34" charset="0"/>
              <a:cs typeface="Arial" panose="020B0604020202020204" pitchFamily="34" charset="0"/>
            </a:endParaRPr>
          </a:p>
          <a:p>
            <a:pPr marL="171450" indent="-171450">
              <a:spcBef>
                <a:spcPts val="300"/>
              </a:spcBef>
              <a:spcAft>
                <a:spcPts val="300"/>
              </a:spcAft>
              <a:buFont typeface="Arial" panose="020B0604020202020204" pitchFamily="34" charset="0"/>
              <a:buChar char="•"/>
            </a:pPr>
            <a:r>
              <a:rPr lang="pl-PL" sz="1400" dirty="0">
                <a:solidFill>
                  <a:schemeClr val="bg1"/>
                </a:solidFill>
                <a:latin typeface="Arial" panose="020B0604020202020204" pitchFamily="34" charset="0"/>
                <a:cs typeface="Arial" panose="020B0604020202020204" pitchFamily="34" charset="0"/>
              </a:rPr>
              <a:t> </a:t>
            </a:r>
            <a:r>
              <a:rPr lang="pl-PL" sz="1400" b="1" dirty="0">
                <a:solidFill>
                  <a:schemeClr val="bg1"/>
                </a:solidFill>
                <a:latin typeface="Arial" panose="020B0604020202020204" pitchFamily="34" charset="0"/>
                <a:cs typeface="Arial" panose="020B0604020202020204" pitchFamily="34" charset="0"/>
              </a:rPr>
              <a:t>Czy potencjalny pracodawca może pozyskiwać dane kandydata z portali społecznościowych? </a:t>
            </a:r>
            <a:endParaRPr lang="pl-PL" sz="1400" dirty="0">
              <a:solidFill>
                <a:schemeClr val="bg1"/>
              </a:solidFill>
              <a:latin typeface="Arial" panose="020B0604020202020204" pitchFamily="34" charset="0"/>
              <a:cs typeface="Arial" panose="020B0604020202020204" pitchFamily="34" charset="0"/>
            </a:endParaRPr>
          </a:p>
          <a:p>
            <a:r>
              <a:rPr lang="pl-PL" sz="1400" dirty="0"/>
              <a:t> </a:t>
            </a:r>
          </a:p>
          <a:p>
            <a:endParaRPr lang="pl-PL"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7032568"/>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7" name="Prostokąt 6">
            <a:extLst>
              <a:ext uri="{FF2B5EF4-FFF2-40B4-BE49-F238E27FC236}">
                <a16:creationId xmlns:a16="http://schemas.microsoft.com/office/drawing/2014/main" id="{B97ED003-59C6-4D37-82B6-7DB8B15A4D8A}"/>
              </a:ext>
            </a:extLst>
          </p:cNvPr>
          <p:cNvSpPr/>
          <p:nvPr/>
        </p:nvSpPr>
        <p:spPr>
          <a:xfrm>
            <a:off x="2404429" y="2835762"/>
            <a:ext cx="6534472" cy="2031325"/>
          </a:xfrm>
          <a:prstGeom prst="rect">
            <a:avLst/>
          </a:prstGeom>
        </p:spPr>
        <p:txBody>
          <a:bodyPr wrap="square">
            <a:spAutoFit/>
          </a:bodyPr>
          <a:lstStyle/>
          <a:p>
            <a:pPr algn="ctr"/>
            <a:r>
              <a:rPr lang="pl-PL" sz="1400" b="1" dirty="0">
                <a:solidFill>
                  <a:schemeClr val="bg1"/>
                </a:solidFill>
                <a:latin typeface="Arial" panose="020B0604020202020204" pitchFamily="34" charset="0"/>
                <a:cs typeface="Arial" panose="020B0604020202020204" pitchFamily="34" charset="0"/>
              </a:rPr>
              <a:t>Upublicznienie wizerunku czytelnika, użytkownika czy pracownika biblioteki wyłącznie po uzyskaniu jego zgody </a:t>
            </a:r>
          </a:p>
          <a:p>
            <a:r>
              <a:rPr lang="pl-PL" sz="1400" dirty="0">
                <a:solidFill>
                  <a:schemeClr val="bg1"/>
                </a:solidFill>
                <a:latin typeface="Arial" panose="020B0604020202020204" pitchFamily="34" charset="0"/>
                <a:cs typeface="Arial" panose="020B0604020202020204" pitchFamily="34" charset="0"/>
              </a:rPr>
              <a:t>Zgoda może zostać pozyskana w dowolnej formie, np. poprzez pytanie, jednakże nie może być dopowiedziana, czy domniemana, np. samo pozowanie nie oznacza zgody na dowolne wykorzystanie zdjęcia. Osoba, która jest fotografowana, musi zostać poinformowana o tym w jaki sposób zostanie wykorzystane zdjęcie, np. trafi na stronę internetową biblioteki, do kroniki, zostanie przekazane do prasy. Wszystkie formy wykorzystania (także planowane) muszą zostać przedstawione.</a:t>
            </a:r>
          </a:p>
        </p:txBody>
      </p:sp>
      <p:sp>
        <p:nvSpPr>
          <p:cNvPr id="8" name="Prostokąt 7">
            <a:extLst>
              <a:ext uri="{FF2B5EF4-FFF2-40B4-BE49-F238E27FC236}">
                <a16:creationId xmlns:a16="http://schemas.microsoft.com/office/drawing/2014/main" id="{89DA4CC7-6B09-4C3F-923E-EAA2BFA1E5EB}"/>
              </a:ext>
            </a:extLst>
          </p:cNvPr>
          <p:cNvSpPr/>
          <p:nvPr/>
        </p:nvSpPr>
        <p:spPr>
          <a:xfrm>
            <a:off x="2407789" y="5041803"/>
            <a:ext cx="6336704" cy="1169551"/>
          </a:xfrm>
          <a:prstGeom prst="rect">
            <a:avLst/>
          </a:prstGeom>
        </p:spPr>
        <p:txBody>
          <a:bodyPr wrap="square">
            <a:spAutoFit/>
          </a:bodyPr>
          <a:lstStyle/>
          <a:p>
            <a:r>
              <a:rPr lang="pl-PL" sz="1400" dirty="0">
                <a:solidFill>
                  <a:schemeClr val="bg1"/>
                </a:solidFill>
                <a:latin typeface="Arial" panose="020B0604020202020204" pitchFamily="34" charset="0"/>
                <a:cs typeface="Arial" panose="020B0604020202020204" pitchFamily="34" charset="0"/>
              </a:rPr>
              <a:t>Publikowanie danych osobowych w postaci wizerunku, imienia, nazwiska, itp. na stronie www, w portalu społecznościowym Facebook, Instagram (analogicznie Google+, YouTube) wymaga  zgody osoby, której dane chcemy zamieścić. Zgoda musi być pozyskana w sposób świadomy i pozwalający faktycznie udowodnić, że ktoś ją wyraził.</a:t>
            </a:r>
          </a:p>
        </p:txBody>
      </p:sp>
      <p:sp>
        <p:nvSpPr>
          <p:cNvPr id="9" name="Prostokąt 8">
            <a:extLst>
              <a:ext uri="{FF2B5EF4-FFF2-40B4-BE49-F238E27FC236}">
                <a16:creationId xmlns:a16="http://schemas.microsoft.com/office/drawing/2014/main" id="{0CBCEA54-9B8E-4C1C-BB32-304344B57724}"/>
              </a:ext>
            </a:extLst>
          </p:cNvPr>
          <p:cNvSpPr/>
          <p:nvPr/>
        </p:nvSpPr>
        <p:spPr>
          <a:xfrm>
            <a:off x="2407789" y="1365566"/>
            <a:ext cx="5994697" cy="877163"/>
          </a:xfrm>
          <a:prstGeom prst="rect">
            <a:avLst/>
          </a:prstGeom>
        </p:spPr>
        <p:txBody>
          <a:bodyPr wrap="square">
            <a:spAutoFit/>
          </a:bodyPr>
          <a:lstStyle/>
          <a:p>
            <a:pPr algn="ctr"/>
            <a:r>
              <a:rPr lang="pl-PL" b="1" dirty="0">
                <a:solidFill>
                  <a:srgbClr val="FFFF00"/>
                </a:solidFill>
                <a:latin typeface="Arial" panose="020B0604020202020204" pitchFamily="34" charset="0"/>
                <a:cs typeface="Arial" panose="020B0604020202020204" pitchFamily="34" charset="0"/>
              </a:rPr>
              <a:t>Wizerunek</a:t>
            </a:r>
            <a:r>
              <a:rPr lang="pl-PL" b="1" dirty="0">
                <a:solidFill>
                  <a:schemeClr val="bg1"/>
                </a:solidFill>
                <a:latin typeface="Arial" panose="020B0604020202020204" pitchFamily="34" charset="0"/>
                <a:cs typeface="Arial" panose="020B0604020202020204" pitchFamily="34" charset="0"/>
              </a:rPr>
              <a:t> </a:t>
            </a:r>
          </a:p>
          <a:p>
            <a:pPr>
              <a:spcBef>
                <a:spcPts val="600"/>
              </a:spcBef>
            </a:pPr>
            <a:r>
              <a:rPr lang="pl-PL" sz="1400" b="1" dirty="0">
                <a:solidFill>
                  <a:schemeClr val="bg1"/>
                </a:solidFill>
                <a:latin typeface="Arial" panose="020B0604020202020204" pitchFamily="34" charset="0"/>
                <a:cs typeface="Arial" panose="020B0604020202020204" pitchFamily="34" charset="0"/>
              </a:rPr>
              <a:t>jest uznawany za daną osobową -</a:t>
            </a:r>
          </a:p>
          <a:p>
            <a:r>
              <a:rPr lang="pl-PL" sz="1400" dirty="0">
                <a:solidFill>
                  <a:schemeClr val="bg1"/>
                </a:solidFill>
                <a:latin typeface="Arial" panose="020B0604020202020204" pitchFamily="34" charset="0"/>
                <a:cs typeface="Arial" panose="020B0604020202020204" pitchFamily="34" charset="0"/>
              </a:rPr>
              <a:t>dlatego też podlega ochronie na zasadach zawartych w RODO</a:t>
            </a:r>
          </a:p>
        </p:txBody>
      </p:sp>
      <p:sp>
        <p:nvSpPr>
          <p:cNvPr id="10" name="Prostokąt 9">
            <a:extLst>
              <a:ext uri="{FF2B5EF4-FFF2-40B4-BE49-F238E27FC236}">
                <a16:creationId xmlns:a16="http://schemas.microsoft.com/office/drawing/2014/main" id="{D53C4F4A-14A6-4C75-9589-674688940F68}"/>
              </a:ext>
            </a:extLst>
          </p:cNvPr>
          <p:cNvSpPr/>
          <p:nvPr/>
        </p:nvSpPr>
        <p:spPr>
          <a:xfrm>
            <a:off x="6228184" y="2497208"/>
            <a:ext cx="3270393" cy="338554"/>
          </a:xfrm>
          <a:prstGeom prst="rect">
            <a:avLst/>
          </a:prstGeom>
        </p:spPr>
        <p:txBody>
          <a:bodyPr wrap="square">
            <a:spAutoFit/>
          </a:bodyPr>
          <a:lstStyle/>
          <a:p>
            <a:r>
              <a:rPr lang="pl-PL" sz="800" dirty="0">
                <a:solidFill>
                  <a:schemeClr val="bg1"/>
                </a:solidFill>
                <a:latin typeface="Arial" panose="020B0604020202020204" pitchFamily="34" charset="0"/>
                <a:cs typeface="Arial" panose="020B0604020202020204" pitchFamily="34" charset="0"/>
              </a:rPr>
              <a:t>Źródło: Giuseppe </a:t>
            </a:r>
            <a:r>
              <a:rPr lang="pl-PL" sz="800" dirty="0" err="1">
                <a:solidFill>
                  <a:schemeClr val="bg1"/>
                </a:solidFill>
                <a:latin typeface="Arial" panose="020B0604020202020204" pitchFamily="34" charset="0"/>
                <a:cs typeface="Arial" panose="020B0604020202020204" pitchFamily="34" charset="0"/>
              </a:rPr>
              <a:t>Arcimboldo</a:t>
            </a:r>
            <a:r>
              <a:rPr lang="pl-PL" sz="800" dirty="0">
                <a:solidFill>
                  <a:schemeClr val="bg1"/>
                </a:solidFill>
                <a:latin typeface="Arial" panose="020B0604020202020204" pitchFamily="34" charset="0"/>
                <a:cs typeface="Arial" panose="020B0604020202020204" pitchFamily="34" charset="0"/>
              </a:rPr>
              <a:t> – Bibliotekarz https://en.wikipedia.org/wiki/The_Librarian_(painting)</a:t>
            </a:r>
          </a:p>
        </p:txBody>
      </p:sp>
      <p:pic>
        <p:nvPicPr>
          <p:cNvPr id="11" name="Obraz 10">
            <a:extLst>
              <a:ext uri="{FF2B5EF4-FFF2-40B4-BE49-F238E27FC236}">
                <a16:creationId xmlns:a16="http://schemas.microsoft.com/office/drawing/2014/main" id="{FCA19812-A611-40F5-8854-2ABF4628B636}"/>
              </a:ext>
            </a:extLst>
          </p:cNvPr>
          <p:cNvPicPr>
            <a:picLocks noChangeAspect="1"/>
          </p:cNvPicPr>
          <p:nvPr/>
        </p:nvPicPr>
        <p:blipFill>
          <a:blip r:embed="rId3"/>
          <a:stretch>
            <a:fillRect/>
          </a:stretch>
        </p:blipFill>
        <p:spPr>
          <a:xfrm>
            <a:off x="7894307" y="1332106"/>
            <a:ext cx="1026481" cy="1273231"/>
          </a:xfrm>
          <a:prstGeom prst="rect">
            <a:avLst/>
          </a:prstGeom>
        </p:spPr>
      </p:pic>
    </p:spTree>
    <p:extLst>
      <p:ext uri="{BB962C8B-B14F-4D97-AF65-F5344CB8AC3E}">
        <p14:creationId xmlns:p14="http://schemas.microsoft.com/office/powerpoint/2010/main" val="51405241"/>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76151" y="730167"/>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solidFill>
              <a:srgbClr val="00B050"/>
            </a:solid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FFFF6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7" name="Prostokąt 6">
            <a:extLst>
              <a:ext uri="{FF2B5EF4-FFF2-40B4-BE49-F238E27FC236}">
                <a16:creationId xmlns:a16="http://schemas.microsoft.com/office/drawing/2014/main" id="{52F74B56-BC63-45EF-8336-A8B5C529001A}"/>
              </a:ext>
            </a:extLst>
          </p:cNvPr>
          <p:cNvSpPr/>
          <p:nvPr/>
        </p:nvSpPr>
        <p:spPr>
          <a:xfrm>
            <a:off x="2286000" y="1412776"/>
            <a:ext cx="6390456" cy="1200329"/>
          </a:xfrm>
          <a:prstGeom prst="rect">
            <a:avLst/>
          </a:prstGeom>
        </p:spPr>
        <p:txBody>
          <a:bodyPr wrap="square">
            <a:spAutoFit/>
          </a:bodyPr>
          <a:lstStyle/>
          <a:p>
            <a:r>
              <a:rPr lang="pl-PL" dirty="0">
                <a:solidFill>
                  <a:schemeClr val="bg1"/>
                </a:solidFill>
              </a:rPr>
              <a:t>Zgodnie z definicją danych osobowych zawartą w RODO, </a:t>
            </a:r>
            <a:r>
              <a:rPr lang="pl-PL" b="1" dirty="0">
                <a:solidFill>
                  <a:srgbClr val="FFFF66"/>
                </a:solidFill>
              </a:rPr>
              <a:t>wizerunek jest uznawany za daną osobową</a:t>
            </a:r>
            <a:r>
              <a:rPr lang="pl-PL" b="1" dirty="0">
                <a:solidFill>
                  <a:schemeClr val="bg1"/>
                </a:solidFill>
              </a:rPr>
              <a:t>;</a:t>
            </a:r>
            <a:r>
              <a:rPr lang="pl-PL" dirty="0">
                <a:solidFill>
                  <a:schemeClr val="bg1"/>
                </a:solidFill>
              </a:rPr>
              <a:t> dlatego też podlega ochronie na zasadach zawartych we wskazanym akcie prawnym.</a:t>
            </a:r>
          </a:p>
        </p:txBody>
      </p:sp>
      <p:sp>
        <p:nvSpPr>
          <p:cNvPr id="8" name="Prostokąt 7">
            <a:extLst>
              <a:ext uri="{FF2B5EF4-FFF2-40B4-BE49-F238E27FC236}">
                <a16:creationId xmlns:a16="http://schemas.microsoft.com/office/drawing/2014/main" id="{DC00A4D1-CB27-45F3-BFF9-E566C5FDE836}"/>
              </a:ext>
            </a:extLst>
          </p:cNvPr>
          <p:cNvSpPr/>
          <p:nvPr/>
        </p:nvSpPr>
        <p:spPr>
          <a:xfrm>
            <a:off x="2339752" y="3082922"/>
            <a:ext cx="6660370" cy="2039137"/>
          </a:xfrm>
          <a:prstGeom prst="rect">
            <a:avLst/>
          </a:prstGeom>
        </p:spPr>
        <p:txBody>
          <a:bodyPr wrap="square">
            <a:spAutoFit/>
          </a:bodyPr>
          <a:lstStyle/>
          <a:p>
            <a:r>
              <a:rPr lang="pl-PL" dirty="0">
                <a:solidFill>
                  <a:schemeClr val="bg1"/>
                </a:solidFill>
              </a:rPr>
              <a:t>publikowanie zdjęć na stronie internetowej biblioteki wymaga zgody autora tych zdjęć (art. 81 ustawy o prawie autorskim i prawach pokrewnych – wyjątki omówię w jednym z kolejnych wpisów). </a:t>
            </a:r>
          </a:p>
          <a:p>
            <a:r>
              <a:rPr lang="pl-PL" dirty="0">
                <a:solidFill>
                  <a:schemeClr val="bg1"/>
                </a:solidFill>
              </a:rPr>
              <a:t>Publikowanie zdjęć zawierających wizerunki wymaga dodatkowo zgód wszystkich osób, które zostały utrwalone na zdjęciach.</a:t>
            </a:r>
          </a:p>
        </p:txBody>
      </p:sp>
    </p:spTree>
    <p:extLst>
      <p:ext uri="{BB962C8B-B14F-4D97-AF65-F5344CB8AC3E}">
        <p14:creationId xmlns:p14="http://schemas.microsoft.com/office/powerpoint/2010/main" val="3935435612"/>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le tekstowe 3"/>
          <p:cNvSpPr txBox="1">
            <a:spLocks noChangeArrowheads="1"/>
          </p:cNvSpPr>
          <p:nvPr/>
        </p:nvSpPr>
        <p:spPr bwMode="auto">
          <a:xfrm>
            <a:off x="1763713" y="260350"/>
            <a:ext cx="5688012"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pl-PL" sz="1200" b="1" dirty="0">
                <a:latin typeface="Arial" panose="020B0604020202020204" pitchFamily="34" charset="0"/>
                <a:cs typeface="Arial" panose="020B0604020202020204" pitchFamily="34" charset="0"/>
              </a:rPr>
              <a:t>Nie takie RODO straszne</a:t>
            </a:r>
          </a:p>
          <a:p>
            <a:pPr algn="ctr">
              <a:buNone/>
            </a:pPr>
            <a:r>
              <a:rPr lang="pl-PL" sz="1200" b="1" dirty="0">
                <a:latin typeface="Arial" panose="020B0604020202020204" pitchFamily="34" charset="0"/>
                <a:cs typeface="Arial" panose="020B0604020202020204" pitchFamily="34" charset="0"/>
              </a:rPr>
              <a:t>Wybrane zagadnienia z zakresu ochrony danych osobowych w bibliotece</a:t>
            </a:r>
            <a:endParaRPr lang="pl-PL" sz="1200" dirty="0">
              <a:latin typeface="Arial" panose="020B0604020202020204" pitchFamily="34" charset="0"/>
              <a:cs typeface="Arial" panose="020B0604020202020204" pitchFamily="34" charset="0"/>
            </a:endParaRPr>
          </a:p>
        </p:txBody>
      </p:sp>
      <p:sp>
        <p:nvSpPr>
          <p:cNvPr id="22" name="Prostokąt 21"/>
          <p:cNvSpPr/>
          <p:nvPr/>
        </p:nvSpPr>
        <p:spPr>
          <a:xfrm>
            <a:off x="2130425" y="725488"/>
            <a:ext cx="6762750" cy="4493538"/>
          </a:xfrm>
          <a:prstGeom prst="rect">
            <a:avLst/>
          </a:prstGeom>
        </p:spPr>
        <p:txBody>
          <a:bodyPr>
            <a:spAutoFit/>
          </a:bodyPr>
          <a:lstStyle/>
          <a:p>
            <a:pPr algn="just" fontAlgn="auto">
              <a:lnSpc>
                <a:spcPct val="200000"/>
              </a:lnSpc>
              <a:spcBef>
                <a:spcPts val="0"/>
              </a:spcBef>
              <a:spcAft>
                <a:spcPts val="0"/>
              </a:spcAft>
              <a:defRPr sz="1800" b="0" i="0" u="none" strike="noStrike" kern="0" cap="none" spc="0" baseline="0">
                <a:solidFill>
                  <a:srgbClr val="000000"/>
                </a:solidFill>
                <a:uFillTx/>
              </a:defRPr>
            </a:pPr>
            <a:endParaRPr lang="pl-PL" sz="9600" b="1" kern="0" spc="100" dirty="0">
              <a:solidFill>
                <a:srgbClr val="FFFFFF"/>
              </a:solidFill>
              <a:latin typeface="Arial"/>
              <a:cs typeface=""/>
            </a:endParaRPr>
          </a:p>
          <a:p>
            <a:pPr algn="just" fontAlgn="auto">
              <a:lnSpc>
                <a:spcPct val="200000"/>
              </a:lnSpc>
              <a:spcBef>
                <a:spcPts val="0"/>
              </a:spcBef>
              <a:spcAft>
                <a:spcPts val="0"/>
              </a:spcAft>
              <a:buFont typeface="Wingdings" pitchFamily="2" charset="2"/>
              <a:buChar char="q"/>
              <a:defRPr sz="1800" b="0" i="0" u="none" strike="noStrike" kern="0" cap="none" spc="0" baseline="0">
                <a:solidFill>
                  <a:srgbClr val="000000"/>
                </a:solidFill>
                <a:uFillTx/>
              </a:defRPr>
            </a:pPr>
            <a:endParaRPr lang="pl-PL" sz="2000" b="1" kern="0" spc="100" dirty="0">
              <a:solidFill>
                <a:srgbClr val="FFFF00"/>
              </a:solidFill>
              <a:latin typeface="Arial"/>
              <a:cs typeface=""/>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dirty="0">
              <a:solidFill>
                <a:schemeClr val="bg1"/>
              </a:solidFill>
              <a:latin typeface="Arial" pitchFamily="34" charset="0"/>
              <a:cs typeface="Arial" pitchFamily="34" charset="0"/>
            </a:endParaRPr>
          </a:p>
          <a:p>
            <a:pPr algn="just" eaLnBrk="0" hangingPunct="0">
              <a:defRPr/>
            </a:pPr>
            <a:endParaRPr lang="pl-PL" b="1" dirty="0">
              <a:solidFill>
                <a:schemeClr val="bg1"/>
              </a:solidFill>
              <a:latin typeface="Arial" pitchFamily="34" charset="0"/>
              <a:cs typeface="Arial" pitchFamily="34" charset="0"/>
            </a:endParaRPr>
          </a:p>
        </p:txBody>
      </p:sp>
      <p:grpSp>
        <p:nvGrpSpPr>
          <p:cNvPr id="2" name="Grupa 4"/>
          <p:cNvGrpSpPr/>
          <p:nvPr/>
        </p:nvGrpSpPr>
        <p:grpSpPr>
          <a:xfrm>
            <a:off x="179512" y="1556792"/>
            <a:ext cx="1932072" cy="524148"/>
            <a:chOff x="142845" y="886404"/>
            <a:chExt cx="1932072" cy="524148"/>
          </a:xfrm>
          <a:solidFill>
            <a:srgbClr val="00B050"/>
          </a:solidFill>
          <a:effectLst>
            <a:innerShdw blurRad="63500" dist="50800" dir="18900000">
              <a:prstClr val="black">
                <a:alpha val="50000"/>
              </a:prstClr>
            </a:innerShdw>
          </a:effectLst>
        </p:grpSpPr>
        <p:sp>
          <p:nvSpPr>
            <p:cNvPr id="67" name="Prostokąt zaokrąglony 66"/>
            <p:cNvSpPr/>
            <p:nvPr/>
          </p:nvSpPr>
          <p:spPr>
            <a:xfrm>
              <a:off x="142845" y="886404"/>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Prostokąt 67"/>
            <p:cNvSpPr/>
            <p:nvPr/>
          </p:nvSpPr>
          <p:spPr>
            <a:xfrm>
              <a:off x="168432" y="911991"/>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Stan prawny</a:t>
              </a:r>
            </a:p>
          </p:txBody>
        </p:sp>
      </p:grpSp>
      <p:grpSp>
        <p:nvGrpSpPr>
          <p:cNvPr id="3" name="Grupa 5"/>
          <p:cNvGrpSpPr/>
          <p:nvPr/>
        </p:nvGrpSpPr>
        <p:grpSpPr>
          <a:xfrm>
            <a:off x="179512" y="4725144"/>
            <a:ext cx="1932072" cy="524148"/>
            <a:chOff x="142845" y="1636626"/>
            <a:chExt cx="1932072" cy="524148"/>
          </a:xfrm>
          <a:solidFill>
            <a:srgbClr val="00B050"/>
          </a:solidFill>
          <a:effectLst>
            <a:innerShdw blurRad="63500" dist="50800" dir="18900000">
              <a:prstClr val="black">
                <a:alpha val="50000"/>
              </a:prstClr>
            </a:innerShdw>
          </a:effectLst>
        </p:grpSpPr>
        <p:sp>
          <p:nvSpPr>
            <p:cNvPr id="70" name="Prostokąt zaokrąglony 69"/>
            <p:cNvSpPr/>
            <p:nvPr/>
          </p:nvSpPr>
          <p:spPr>
            <a:xfrm>
              <a:off x="142845" y="1636626"/>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1" name="Prostokąt 70"/>
            <p:cNvSpPr/>
            <p:nvPr/>
          </p:nvSpPr>
          <p:spPr>
            <a:xfrm>
              <a:off x="168432" y="1662213"/>
              <a:ext cx="183597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Rejestr przewinień</a:t>
              </a:r>
            </a:p>
            <a:p>
              <a:pPr algn="ctr" defTabSz="622300">
                <a:lnSpc>
                  <a:spcPct val="90000"/>
                </a:lnSpc>
                <a:spcAft>
                  <a:spcPct val="35000"/>
                </a:spcAft>
                <a:defRPr/>
              </a:pPr>
              <a:r>
                <a:rPr lang="pl-PL" sz="1200" b="1" dirty="0">
                  <a:solidFill>
                    <a:schemeClr val="tx1"/>
                  </a:solidFill>
                  <a:latin typeface="Arial" pitchFamily="34" charset="0"/>
                  <a:cs typeface="Arial" pitchFamily="34" charset="0"/>
                </a:rPr>
                <a:t> czyli co podlega karze</a:t>
              </a:r>
            </a:p>
          </p:txBody>
        </p:sp>
      </p:grpSp>
      <p:grpSp>
        <p:nvGrpSpPr>
          <p:cNvPr id="4" name="Grupa 6"/>
          <p:cNvGrpSpPr/>
          <p:nvPr/>
        </p:nvGrpSpPr>
        <p:grpSpPr>
          <a:xfrm>
            <a:off x="179512" y="2780928"/>
            <a:ext cx="1932072" cy="524148"/>
            <a:chOff x="142845" y="2386841"/>
            <a:chExt cx="1932072" cy="524148"/>
          </a:xfrm>
          <a:solidFill>
            <a:srgbClr val="00B050"/>
          </a:solidFill>
          <a:effectLst>
            <a:innerShdw blurRad="63500" dist="50800" dir="18900000">
              <a:prstClr val="black">
                <a:alpha val="50000"/>
              </a:prstClr>
            </a:innerShdw>
          </a:effectLst>
        </p:grpSpPr>
        <p:sp>
          <p:nvSpPr>
            <p:cNvPr id="73" name="Prostokąt zaokrąglony 72"/>
            <p:cNvSpPr/>
            <p:nvPr/>
          </p:nvSpPr>
          <p:spPr>
            <a:xfrm>
              <a:off x="142845" y="2386841"/>
              <a:ext cx="1932072"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Plan rozwoju krótko- </a:t>
              </a:r>
            </a:p>
            <a:p>
              <a:pPr algn="ctr">
                <a:defRPr/>
              </a:pPr>
              <a:r>
                <a:rPr lang="pl-PL" sz="1200" b="1" dirty="0">
                  <a:solidFill>
                    <a:schemeClr val="tx1"/>
                  </a:solidFill>
                  <a:latin typeface="Arial" pitchFamily="34" charset="0"/>
                  <a:cs typeface="Arial" pitchFamily="34" charset="0"/>
                </a:rPr>
                <a:t> i długoterminowy </a:t>
              </a:r>
            </a:p>
          </p:txBody>
        </p:sp>
        <p:sp>
          <p:nvSpPr>
            <p:cNvPr id="74" name="Prostokąt 73"/>
            <p:cNvSpPr/>
            <p:nvPr/>
          </p:nvSpPr>
          <p:spPr>
            <a:xfrm>
              <a:off x="168432" y="2412428"/>
              <a:ext cx="1880898"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Interpretacja i kategorie danych osobowych</a:t>
              </a:r>
            </a:p>
          </p:txBody>
        </p:sp>
      </p:grpSp>
      <p:grpSp>
        <p:nvGrpSpPr>
          <p:cNvPr id="5" name="Grupa 8"/>
          <p:cNvGrpSpPr/>
          <p:nvPr/>
        </p:nvGrpSpPr>
        <p:grpSpPr>
          <a:xfrm>
            <a:off x="179512" y="5949280"/>
            <a:ext cx="1930185" cy="524148"/>
            <a:chOff x="146962" y="4002206"/>
            <a:chExt cx="1930185" cy="524148"/>
          </a:xfrm>
          <a:solidFill>
            <a:srgbClr val="00B050"/>
          </a:solidFill>
          <a:effectLst>
            <a:innerShdw blurRad="63500" dist="50800" dir="18900000">
              <a:prstClr val="black">
                <a:alpha val="50000"/>
              </a:prstClr>
            </a:innerShdw>
          </a:effectLst>
        </p:grpSpPr>
        <p:sp>
          <p:nvSpPr>
            <p:cNvPr id="76" name="Prostokąt zaokrąglony 75"/>
            <p:cNvSpPr/>
            <p:nvPr/>
          </p:nvSpPr>
          <p:spPr>
            <a:xfrm>
              <a:off x="146962" y="4002206"/>
              <a:ext cx="1930185" cy="52414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7" name="Prostokąt 76"/>
            <p:cNvSpPr/>
            <p:nvPr/>
          </p:nvSpPr>
          <p:spPr>
            <a:xfrm>
              <a:off x="172549" y="4027793"/>
              <a:ext cx="1879011" cy="472974"/>
            </a:xfrm>
            <a:prstGeom prst="rect">
              <a:avLst/>
            </a:prstGeom>
            <a:grpFill/>
          </p:spPr>
          <p:style>
            <a:lnRef idx="0">
              <a:scrgbClr r="0" g="0" b="0"/>
            </a:lnRef>
            <a:fillRef idx="0">
              <a:scrgbClr r="0" g="0" b="0"/>
            </a:fillRef>
            <a:effectRef idx="0">
              <a:scrgbClr r="0" g="0" b="0"/>
            </a:effectRef>
            <a:fontRef idx="minor">
              <a:schemeClr val="lt1"/>
            </a:fontRef>
          </p:style>
          <p:txBody>
            <a:bodyPr lIns="53340" tIns="26670" rIns="53340" bIns="26670" spcCol="1270" anchor="ctr"/>
            <a:lstStyle/>
            <a:p>
              <a:pPr algn="ctr" defTabSz="622300">
                <a:lnSpc>
                  <a:spcPct val="90000"/>
                </a:lnSpc>
                <a:spcAft>
                  <a:spcPct val="35000"/>
                </a:spcAft>
                <a:defRPr/>
              </a:pPr>
              <a:r>
                <a:rPr lang="pl-PL" sz="1200" b="1" dirty="0">
                  <a:solidFill>
                    <a:schemeClr val="tx1"/>
                  </a:solidFill>
                  <a:latin typeface="Arial" pitchFamily="34" charset="0"/>
                  <a:cs typeface="Arial" pitchFamily="34" charset="0"/>
                </a:rPr>
                <a:t>Podsumowanie</a:t>
              </a:r>
            </a:p>
          </p:txBody>
        </p:sp>
      </p:grpSp>
      <p:sp>
        <p:nvSpPr>
          <p:cNvPr id="78" name="Prostokąt zaokrąglony 77"/>
          <p:cNvSpPr/>
          <p:nvPr/>
        </p:nvSpPr>
        <p:spPr>
          <a:xfrm>
            <a:off x="143878" y="3785496"/>
            <a:ext cx="1931987" cy="503237"/>
          </a:xfrm>
          <a:prstGeom prst="roundRect">
            <a:avLst>
              <a:gd name="adj" fmla="val 16667"/>
            </a:avLst>
          </a:prstGeom>
          <a:solidFill>
            <a:srgbClr val="FFFF6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defRPr/>
            </a:pPr>
            <a:r>
              <a:rPr lang="pl-PL" sz="1200" b="1" dirty="0">
                <a:solidFill>
                  <a:schemeClr val="tx1"/>
                </a:solidFill>
                <a:latin typeface="Arial" pitchFamily="34" charset="0"/>
                <a:cs typeface="Arial" pitchFamily="34" charset="0"/>
              </a:rPr>
              <a:t>Ochrona wizerunku</a:t>
            </a:r>
          </a:p>
          <a:p>
            <a:pPr algn="ctr">
              <a:defRPr/>
            </a:pPr>
            <a:r>
              <a:rPr lang="pl-PL" sz="1200" b="1" dirty="0">
                <a:solidFill>
                  <a:schemeClr val="tx1"/>
                </a:solidFill>
                <a:latin typeface="Arial" pitchFamily="34" charset="0"/>
                <a:cs typeface="Arial" pitchFamily="34" charset="0"/>
              </a:rPr>
              <a:t>Monitoring wizyjny</a:t>
            </a:r>
          </a:p>
          <a:p>
            <a:pPr algn="ctr">
              <a:defRPr/>
            </a:pPr>
            <a:endParaRPr lang="pl-PL" sz="1200" b="1" dirty="0">
              <a:solidFill>
                <a:schemeClr val="tx1"/>
              </a:solidFill>
            </a:endParaRPr>
          </a:p>
        </p:txBody>
      </p:sp>
      <p:sp>
        <p:nvSpPr>
          <p:cNvPr id="6" name="pole tekstowe 5">
            <a:extLst>
              <a:ext uri="{FF2B5EF4-FFF2-40B4-BE49-F238E27FC236}">
                <a16:creationId xmlns:a16="http://schemas.microsoft.com/office/drawing/2014/main" id="{F5D7F80F-7E14-4990-9954-29BAD0FFD0E5}"/>
              </a:ext>
            </a:extLst>
          </p:cNvPr>
          <p:cNvSpPr txBox="1"/>
          <p:nvPr/>
        </p:nvSpPr>
        <p:spPr>
          <a:xfrm>
            <a:off x="2483768" y="6597352"/>
            <a:ext cx="5328592" cy="246221"/>
          </a:xfrm>
          <a:prstGeom prst="rect">
            <a:avLst/>
          </a:prstGeom>
          <a:noFill/>
        </p:spPr>
        <p:txBody>
          <a:bodyPr wrap="square" rtlCol="0">
            <a:spAutoFit/>
          </a:bodyPr>
          <a:lstStyle/>
          <a:p>
            <a:pPr algn="ctr"/>
            <a:r>
              <a:rPr lang="pl-PL" sz="1000" dirty="0">
                <a:solidFill>
                  <a:schemeClr val="bg1"/>
                </a:solidFill>
              </a:rPr>
              <a:t>Białystok 15-16 listopada 2018</a:t>
            </a:r>
          </a:p>
        </p:txBody>
      </p:sp>
      <p:sp>
        <p:nvSpPr>
          <p:cNvPr id="7" name="Prostokąt 6">
            <a:extLst>
              <a:ext uri="{FF2B5EF4-FFF2-40B4-BE49-F238E27FC236}">
                <a16:creationId xmlns:a16="http://schemas.microsoft.com/office/drawing/2014/main" id="{3121CC7D-92CC-4E4D-BA10-2C5C5A103577}"/>
              </a:ext>
            </a:extLst>
          </p:cNvPr>
          <p:cNvSpPr/>
          <p:nvPr/>
        </p:nvSpPr>
        <p:spPr>
          <a:xfrm>
            <a:off x="2237372" y="1052736"/>
            <a:ext cx="6762750" cy="4801635"/>
          </a:xfrm>
          <a:prstGeom prst="rect">
            <a:avLst/>
          </a:prstGeom>
        </p:spPr>
        <p:txBody>
          <a:bodyPr wrap="square">
            <a:spAutoFit/>
          </a:bodyPr>
          <a:lstStyle/>
          <a:p>
            <a:pPr algn="ctr">
              <a:lnSpc>
                <a:spcPct val="107000"/>
              </a:lnSpc>
              <a:spcAft>
                <a:spcPts val="800"/>
              </a:spcAft>
            </a:pPr>
            <a:r>
              <a:rPr lang="pl-PL" b="1" dirty="0">
                <a:solidFill>
                  <a:srgbClr val="FFFF66"/>
                </a:solidFill>
                <a:latin typeface="Arial" panose="020B0604020202020204" pitchFamily="34" charset="0"/>
                <a:ea typeface="Times New Roman" panose="02020603050405020304" pitchFamily="18" charset="0"/>
                <a:cs typeface="Arial" panose="020B0604020202020204" pitchFamily="34" charset="0"/>
              </a:rPr>
              <a:t>Monitoring wizyjny w bibliotece</a:t>
            </a:r>
            <a:endParaRPr lang="pl-PL" b="1" dirty="0">
              <a:solidFill>
                <a:srgbClr val="FFFF66"/>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pl-PL" sz="1600" dirty="0">
                <a:solidFill>
                  <a:schemeClr val="bg1"/>
                </a:solidFill>
                <a:latin typeface="Arial" panose="020B0604020202020204" pitchFamily="34" charset="0"/>
                <a:ea typeface="Times New Roman" panose="02020603050405020304" pitchFamily="18" charset="0"/>
                <a:cs typeface="Arial" panose="020B0604020202020204" pitchFamily="34" charset="0"/>
              </a:rPr>
              <a:t>Nowa ustawa o ochronie danych osobowych zmienia Kodeks pracy. Zgodnie z art. 22</a:t>
            </a:r>
            <a:r>
              <a:rPr lang="pl-PL" sz="1600" baseline="30000" dirty="0">
                <a:solidFill>
                  <a:schemeClr val="bg1"/>
                </a:solidFill>
                <a:latin typeface="Arial" panose="020B0604020202020204" pitchFamily="34" charset="0"/>
                <a:ea typeface="Times New Roman" panose="02020603050405020304" pitchFamily="18" charset="0"/>
                <a:cs typeface="Arial" panose="020B0604020202020204" pitchFamily="34" charset="0"/>
              </a:rPr>
              <a:t>2</a:t>
            </a:r>
            <a:r>
              <a:rPr lang="pl-PL" sz="1600" dirty="0">
                <a:solidFill>
                  <a:schemeClr val="bg1"/>
                </a:solidFill>
                <a:latin typeface="Arial" panose="020B0604020202020204" pitchFamily="34" charset="0"/>
                <a:ea typeface="Times New Roman" panose="02020603050405020304" pitchFamily="18" charset="0"/>
                <a:cs typeface="Arial" panose="020B0604020202020204" pitchFamily="34" charset="0"/>
              </a:rPr>
              <a:t> i art. 22</a:t>
            </a:r>
            <a:r>
              <a:rPr lang="pl-PL" sz="1600" baseline="30000" dirty="0">
                <a:solidFill>
                  <a:schemeClr val="bg1"/>
                </a:solidFill>
                <a:latin typeface="Arial" panose="020B0604020202020204" pitchFamily="34" charset="0"/>
                <a:ea typeface="Times New Roman" panose="02020603050405020304" pitchFamily="18" charset="0"/>
                <a:cs typeface="Arial" panose="020B0604020202020204" pitchFamily="34" charset="0"/>
              </a:rPr>
              <a:t>3</a:t>
            </a:r>
            <a:r>
              <a:rPr lang="pl-PL" sz="1600" dirty="0">
                <a:solidFill>
                  <a:schemeClr val="bg1"/>
                </a:solidFill>
                <a:latin typeface="Arial" panose="020B0604020202020204" pitchFamily="34" charset="0"/>
                <a:ea typeface="Times New Roman" panose="02020603050405020304" pitchFamily="18" charset="0"/>
                <a:cs typeface="Arial" panose="020B0604020202020204" pitchFamily="34" charset="0"/>
              </a:rPr>
              <a:t> pracodawca może prowadzić monitoring wizyjny, jeżeli jest to niezbędne do zapewnienia bezpieczeństwa pracowników lub ochrony mienia. Obejmować on może teren zakładu pracy lub teren wokół zakładu pracy. To jedyne przesłanki uzasadniające instalację kamer. Nie jest to natomiast dozwolone w celu kontrolowania tego, czy i jak pracownicy wykonują pracę.</a:t>
            </a:r>
            <a:endParaRPr lang="pl-PL" sz="16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pl-PL" sz="1600" b="1" dirty="0">
                <a:solidFill>
                  <a:srgbClr val="FFFF66"/>
                </a:solidFill>
                <a:latin typeface="Arial" panose="020B0604020202020204" pitchFamily="34" charset="0"/>
                <a:ea typeface="Times New Roman" panose="02020603050405020304" pitchFamily="18" charset="0"/>
                <a:cs typeface="Arial" panose="020B0604020202020204" pitchFamily="34" charset="0"/>
              </a:rPr>
              <a:t>Nie w każdym pomieszczeniu</a:t>
            </a:r>
            <a:endParaRPr lang="pl-PL" sz="1600" dirty="0">
              <a:solidFill>
                <a:srgbClr val="FFFF66"/>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pl-PL" sz="1600" dirty="0">
                <a:solidFill>
                  <a:schemeClr val="bg1"/>
                </a:solidFill>
                <a:latin typeface="Arial" panose="020B0604020202020204" pitchFamily="34" charset="0"/>
                <a:ea typeface="Times New Roman" panose="02020603050405020304" pitchFamily="18" charset="0"/>
                <a:cs typeface="Arial" panose="020B0604020202020204" pitchFamily="34" charset="0"/>
              </a:rPr>
              <a:t>Monitoring co do zasady nie może być instalowany w pomieszczeniach sanitarnych, szatniach, stołówkach oraz palarni lub pomieszczeniach udostępnianych zakładowej organizacji związkowej.</a:t>
            </a:r>
            <a:endParaRPr lang="pl-PL" sz="16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pl-PL" sz="1600" b="1" dirty="0">
                <a:solidFill>
                  <a:srgbClr val="FFFF66"/>
                </a:solidFill>
                <a:latin typeface="Arial" panose="020B0604020202020204" pitchFamily="34" charset="0"/>
                <a:ea typeface="Times New Roman" panose="02020603050405020304" pitchFamily="18" charset="0"/>
                <a:cs typeface="Arial" panose="020B0604020202020204" pitchFamily="34" charset="0"/>
              </a:rPr>
              <a:t>Czas przechowywania nagrań</a:t>
            </a:r>
            <a:endParaRPr lang="pl-PL" sz="1600" dirty="0">
              <a:solidFill>
                <a:srgbClr val="FFFF66"/>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pl-PL" sz="1600" dirty="0">
                <a:solidFill>
                  <a:schemeClr val="bg1"/>
                </a:solidFill>
                <a:latin typeface="Arial" panose="020B0604020202020204" pitchFamily="34" charset="0"/>
                <a:ea typeface="Times New Roman" panose="02020603050405020304" pitchFamily="18" charset="0"/>
                <a:cs typeface="Arial" panose="020B0604020202020204" pitchFamily="34" charset="0"/>
              </a:rPr>
              <a:t>Nagrania obrazu pracodawca przechowuje przez okres nieprzekraczający 3 miesięcy od dnia nagrania. Po upływie tego okresu podlegają zniszczeniu, o ile przepisy odrębne nie stanowią inaczej. </a:t>
            </a:r>
            <a:endParaRPr lang="pl-PL"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63946504"/>
      </p:ext>
    </p:extLst>
  </p:cSld>
  <p:clrMapOvr>
    <a:masterClrMapping/>
  </p:clrMapOvr>
  <p:transition>
    <p:fade thruBlk="1"/>
  </p:transition>
</p:sld>
</file>

<file path=ppt/theme/theme1.xml><?xml version="1.0" encoding="utf-8"?>
<a:theme xmlns:a="http://schemas.openxmlformats.org/drawingml/2006/main" name="Prezentacja_wat_PL">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2773</Words>
  <Application>Microsoft Office PowerPoint</Application>
  <PresentationFormat>Pokaz na ekranie (4:3)</PresentationFormat>
  <Paragraphs>466</Paragraphs>
  <Slides>20</Slides>
  <Notes>20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20</vt:i4>
      </vt:variant>
    </vt:vector>
  </HeadingPairs>
  <TitlesOfParts>
    <vt:vector size="29" baseType="lpstr">
      <vt:lpstr>Aria</vt:lpstr>
      <vt:lpstr>Arial</vt:lpstr>
      <vt:lpstr>Calibri</vt:lpstr>
      <vt:lpstr>Courier New</vt:lpstr>
      <vt:lpstr>Symbol</vt:lpstr>
      <vt:lpstr>Tahoma</vt:lpstr>
      <vt:lpstr>Times New Roman</vt:lpstr>
      <vt:lpstr>Wingdings</vt:lpstr>
      <vt:lpstr>Prezentacja_wat_PL</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2012-11-28T10:47:17Z</dcterms:created>
  <dcterms:modified xsi:type="dcterms:W3CDTF">2018-11-13T10:27:26Z</dcterms:modified>
</cp:coreProperties>
</file>