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83" r:id="rId25"/>
    <p:sldId id="282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11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516578862893939"/>
          <c:y val="9.1580427446569176E-2"/>
          <c:w val="0.45932362771200363"/>
          <c:h val="0.82916862664894164"/>
        </c:manualLayout>
      </c:layout>
      <c:radarChart>
        <c:radarStyle val="marker"/>
        <c:varyColors val="0"/>
        <c:ser>
          <c:idx val="0"/>
          <c:order val="0"/>
          <c:tx>
            <c:strRef>
              <c:f>'Mapa danych'!$A$45</c:f>
              <c:strCache>
                <c:ptCount val="1"/>
                <c:pt idx="0">
                  <c:v>Biblioteka Uniwersytecka w Białymstoku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strRef>
              <c:f>'Mapa danych'!$B$1:$G$1</c:f>
              <c:strCache>
                <c:ptCount val="6"/>
                <c:pt idx="0">
                  <c:v>IDV+</c:v>
                </c:pt>
                <c:pt idx="1">
                  <c:v>UAI+</c:v>
                </c:pt>
                <c:pt idx="2">
                  <c:v>PDI+</c:v>
                </c:pt>
                <c:pt idx="3">
                  <c:v>IDV-</c:v>
                </c:pt>
                <c:pt idx="4">
                  <c:v>UAI-</c:v>
                </c:pt>
                <c:pt idx="5">
                  <c:v>PDI-</c:v>
                </c:pt>
              </c:strCache>
            </c:strRef>
          </c:cat>
          <c:val>
            <c:numRef>
              <c:f>'Mapa danych'!$B$45:$G$45</c:f>
              <c:numCache>
                <c:formatCode>0.0</c:formatCode>
                <c:ptCount val="6"/>
                <c:pt idx="0">
                  <c:v>35.714285714285715</c:v>
                </c:pt>
                <c:pt idx="1">
                  <c:v>61.53846153846154</c:v>
                </c:pt>
                <c:pt idx="2">
                  <c:v>25</c:v>
                </c:pt>
                <c:pt idx="3">
                  <c:v>64.285714285714292</c:v>
                </c:pt>
                <c:pt idx="4">
                  <c:v>38.461538461538467</c:v>
                </c:pt>
                <c:pt idx="5">
                  <c:v>75</c:v>
                </c:pt>
              </c:numCache>
            </c:numRef>
          </c:val>
        </c:ser>
        <c:ser>
          <c:idx val="2"/>
          <c:order val="1"/>
          <c:tx>
            <c:strRef>
              <c:f>'Mapa danych'!$A$46</c:f>
              <c:strCache>
                <c:ptCount val="1"/>
                <c:pt idx="0">
                  <c:v>Książnica Podlaska</c:v>
                </c:pt>
              </c:strCache>
            </c:strRef>
          </c:tx>
          <c:spPr>
            <a:ln w="63500"/>
          </c:spPr>
          <c:marker>
            <c:symbol val="none"/>
          </c:marker>
          <c:val>
            <c:numRef>
              <c:f>'Mapa danych'!$B$46:$G$46</c:f>
              <c:numCache>
                <c:formatCode>0.0</c:formatCode>
                <c:ptCount val="6"/>
                <c:pt idx="0">
                  <c:v>46.153846153846153</c:v>
                </c:pt>
                <c:pt idx="1">
                  <c:v>54.54545454545454</c:v>
                </c:pt>
                <c:pt idx="2">
                  <c:v>28.571428571428569</c:v>
                </c:pt>
                <c:pt idx="3">
                  <c:v>53.846153846153847</c:v>
                </c:pt>
                <c:pt idx="4">
                  <c:v>45.454545454545453</c:v>
                </c:pt>
                <c:pt idx="5">
                  <c:v>71.428571428571431</c:v>
                </c:pt>
              </c:numCache>
            </c:numRef>
          </c:val>
        </c:ser>
        <c:ser>
          <c:idx val="1"/>
          <c:order val="2"/>
          <c:tx>
            <c:strRef>
              <c:f>'Mapa danych'!$A$34</c:f>
              <c:strCache>
                <c:ptCount val="1"/>
                <c:pt idx="0">
                  <c:v>Biblioteka „Idealna”</c:v>
                </c:pt>
              </c:strCache>
            </c:strRef>
          </c:tx>
          <c:spPr>
            <a:ln w="63500"/>
          </c:spPr>
          <c:marker>
            <c:symbol val="none"/>
          </c:marker>
          <c:val>
            <c:numRef>
              <c:f>'Mapa danych'!$B$34:$G$34</c:f>
              <c:numCache>
                <c:formatCode>0.0</c:formatCode>
                <c:ptCount val="6"/>
                <c:pt idx="0">
                  <c:v>75</c:v>
                </c:pt>
                <c:pt idx="1">
                  <c:v>25</c:v>
                </c:pt>
                <c:pt idx="2">
                  <c:v>7.1428571428571423</c:v>
                </c:pt>
                <c:pt idx="3">
                  <c:v>25</c:v>
                </c:pt>
                <c:pt idx="4">
                  <c:v>75</c:v>
                </c:pt>
                <c:pt idx="5">
                  <c:v>92.857142857142861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03008"/>
        <c:axId val="208604544"/>
      </c:radarChart>
      <c:catAx>
        <c:axId val="20860300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l-PL"/>
          </a:p>
        </c:txPr>
        <c:crossAx val="208604544"/>
        <c:crosses val="autoZero"/>
        <c:auto val="1"/>
        <c:lblAlgn val="ctr"/>
        <c:lblOffset val="100"/>
        <c:noMultiLvlLbl val="0"/>
      </c:catAx>
      <c:valAx>
        <c:axId val="208604544"/>
        <c:scaling>
          <c:orientation val="minMax"/>
        </c:scaling>
        <c:delete val="1"/>
        <c:axPos val="l"/>
        <c:majorGridlines/>
        <c:numFmt formatCode="0.0" sourceLinked="1"/>
        <c:majorTickMark val="cross"/>
        <c:minorTickMark val="none"/>
        <c:tickLblPos val="nextTo"/>
        <c:crossAx val="2086030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2988678068730152E-3"/>
          <c:y val="0.51516189514675126"/>
          <c:w val="0.33128621942988018"/>
          <c:h val="0.47450202948418135"/>
        </c:manualLayout>
      </c:layout>
      <c:overlay val="0"/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D81DE-E4AA-4955-A66C-3FBC9D943A8B}" type="datetimeFigureOut">
              <a:rPr lang="pl-PL" smtClean="0"/>
              <a:t>2018-11-13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1695A-FB69-4185-AC44-609CE84349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73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1695A-FB69-4185-AC44-609CE843497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93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5D85FFF-0C78-43E6-8E82-42A8CE0A9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Biblioteka UwB i Książnica Podlaska w Nowym Budynku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E33957EE-C865-493D-8C28-183E23379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Analiza organizacji przestrzennej biblioteki z punktu widzenia kultury organizacyjnej na przykładzie gmachu Biblioteki UwB i Książnicy </a:t>
            </a:r>
            <a:r>
              <a:rPr lang="pl-PL" dirty="0" smtClean="0"/>
              <a:t>Podlaskiej</a:t>
            </a:r>
            <a:endParaRPr lang="pl" dirty="0"/>
          </a:p>
          <a:p>
            <a:r>
              <a:rPr lang="pl" dirty="0"/>
              <a:t>Dr Marcin Pędich</a:t>
            </a:r>
          </a:p>
        </p:txBody>
      </p:sp>
    </p:spTree>
    <p:extLst>
      <p:ext uri="{BB962C8B-B14F-4D97-AF65-F5344CB8AC3E}">
        <p14:creationId xmlns:p14="http://schemas.microsoft.com/office/powerpoint/2010/main" val="212969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="" xmlns:a16="http://schemas.microsoft.com/office/drawing/2014/main" id="{1B463A15-1FCD-4E90-BC9F-6D16B286D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sz="3600" dirty="0"/>
              <a:t>Czy w bibliotece są obszary/pomieszczenia przeznaczone na </a:t>
            </a:r>
            <a:r>
              <a:rPr lang="pl-PL" sz="3600" b="1" dirty="0"/>
              <a:t>kontakty towarzyskie </a:t>
            </a:r>
            <a:r>
              <a:rPr lang="pl-PL" sz="3600" dirty="0"/>
              <a:t>czytelników?</a:t>
            </a:r>
          </a:p>
        </p:txBody>
      </p:sp>
      <p:pic>
        <p:nvPicPr>
          <p:cNvPr id="5" name="Obraz 7">
            <a:extLst>
              <a:ext uri="{FF2B5EF4-FFF2-40B4-BE49-F238E27FC236}">
                <a16:creationId xmlns="" xmlns:a16="http://schemas.microsoft.com/office/drawing/2014/main" id="{851B2A62-1D85-4038-98F9-25F1D07B8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="" xmlns:a16="http://schemas.microsoft.com/office/drawing/2014/main" id="{92242FA3-7A82-4C52-B36E-3E7E36333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  <p:sp>
        <p:nvSpPr>
          <p:cNvPr id="8" name="Symbol zastępczy tekstu 7">
            <a:extLst>
              <a:ext uri="{FF2B5EF4-FFF2-40B4-BE49-F238E27FC236}">
                <a16:creationId xmlns="" xmlns:a16="http://schemas.microsoft.com/office/drawing/2014/main" id="{26FD294D-7B47-4050-B5A8-7771193C9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Czy w bibliotece są urządzenia do </a:t>
            </a:r>
            <a:r>
              <a:rPr lang="pl-PL" sz="2400" b="1" dirty="0"/>
              <a:t>samodzielnego wypożyczania i zwrotu książek</a:t>
            </a:r>
            <a:r>
              <a:rPr lang="pl" sz="2400" b="1" dirty="0"/>
              <a:t>?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69765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="" xmlns:a16="http://schemas.microsoft.com/office/drawing/2014/main" id="{B87AFCDE-5223-492D-9F8A-0CC064C62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Jak duże jest </a:t>
            </a:r>
            <a:r>
              <a:rPr lang="pl-PL" sz="2800" b="1" dirty="0"/>
              <a:t>zróżnicowanie wnętrza</a:t>
            </a:r>
            <a:r>
              <a:rPr lang="pl-PL" sz="2800" dirty="0"/>
              <a:t>?</a:t>
            </a:r>
          </a:p>
        </p:txBody>
      </p:sp>
      <p:pic>
        <p:nvPicPr>
          <p:cNvPr id="11" name="Obraz 11">
            <a:extLst>
              <a:ext uri="{FF2B5EF4-FFF2-40B4-BE49-F238E27FC236}">
                <a16:creationId xmlns="" xmlns:a16="http://schemas.microsoft.com/office/drawing/2014/main" id="{E9015D2D-D5D9-44C6-B1E7-E93C01BD4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36" r="18832"/>
          <a:stretch/>
        </p:blipFill>
        <p:spPr>
          <a:xfrm>
            <a:off x="5348654" y="439614"/>
            <a:ext cx="5866281" cy="4513386"/>
          </a:xfrm>
          <a:prstGeom prst="rect">
            <a:avLst/>
          </a:prstGeom>
        </p:spPr>
      </p:pic>
      <p:pic>
        <p:nvPicPr>
          <p:cNvPr id="7" name="Obraz 9">
            <a:extLst>
              <a:ext uri="{FF2B5EF4-FFF2-40B4-BE49-F238E27FC236}">
                <a16:creationId xmlns="" xmlns:a16="http://schemas.microsoft.com/office/drawing/2014/main" id="{C88ACCBC-A601-4CAA-93D0-51F821090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3630"/>
          <a:stretch/>
        </p:blipFill>
        <p:spPr>
          <a:xfrm>
            <a:off x="7593259" y="2870416"/>
            <a:ext cx="4085858" cy="354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3">
            <a:extLst>
              <a:ext uri="{FF2B5EF4-FFF2-40B4-BE49-F238E27FC236}">
                <a16:creationId xmlns="" xmlns:a16="http://schemas.microsoft.com/office/drawing/2014/main" id="{007DF685-275F-40B7-ABD0-2AD55DD5E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6" t="1464" r="30951"/>
          <a:stretch/>
        </p:blipFill>
        <p:spPr>
          <a:xfrm>
            <a:off x="5036534" y="1822737"/>
            <a:ext cx="3449005" cy="4693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53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5A786284-8C08-4075-8376-8971A89E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kern="50" dirty="0">
                <a:effectLst/>
                <a:latin typeface="Gill Sans MT" panose="020B0502020104020203" pitchFamily="34" charset="-18"/>
                <a:ea typeface="Arial Unicode MS"/>
              </a:rPr>
              <a:t>Co jest bardziej wyeksponowane stanowiska </a:t>
            </a:r>
            <a:r>
              <a:rPr lang="pl-PL" sz="2800" b="1" kern="50" dirty="0">
                <a:effectLst/>
                <a:latin typeface="Gill Sans MT" panose="020B0502020104020203" pitchFamily="34" charset="-18"/>
                <a:ea typeface="Arial Unicode MS"/>
              </a:rPr>
              <a:t>komputerowe czy informacyjne</a:t>
            </a:r>
            <a:r>
              <a:rPr lang="pl-PL" sz="2800" kern="50" dirty="0">
                <a:effectLst/>
                <a:latin typeface="Gill Sans MT" panose="020B0502020104020203" pitchFamily="34" charset="-18"/>
                <a:ea typeface="Arial Unicode MS"/>
              </a:rPr>
              <a:t>?</a:t>
            </a:r>
            <a:endParaRPr lang="pl" sz="2800" kern="50" dirty="0">
              <a:effectLst/>
              <a:latin typeface="Gill Sans MT" panose="020B0502020104020203" pitchFamily="34" charset="-18"/>
              <a:ea typeface="Arial Unicode MS"/>
            </a:endParaRPr>
          </a:p>
          <a:p>
            <a:r>
              <a:rPr lang="pl-PL" sz="2800" kern="50" dirty="0">
                <a:effectLst/>
                <a:latin typeface="Gill Sans MT" panose="020B0502020104020203" pitchFamily="34" charset="-18"/>
                <a:ea typeface="Arial Unicode MS"/>
              </a:rPr>
              <a:t> </a:t>
            </a:r>
            <a:r>
              <a:rPr lang="pl-PL" sz="2800" b="1" kern="50" dirty="0">
                <a:effectLst/>
                <a:latin typeface="Gill Sans MT" panose="020B0502020104020203" pitchFamily="34" charset="-18"/>
                <a:ea typeface="Arial Unicode MS"/>
              </a:rPr>
              <a:t>Gdzie umieszczono stanowiska komputerowe</a:t>
            </a:r>
            <a:r>
              <a:rPr lang="pl-PL" sz="2800" kern="50" dirty="0">
                <a:effectLst/>
                <a:latin typeface="Gill Sans MT" panose="020B0502020104020203" pitchFamily="34" charset="-18"/>
                <a:ea typeface="Arial Unicode MS"/>
              </a:rPr>
              <a:t> dla czytelników</a:t>
            </a:r>
            <a:r>
              <a:rPr lang="pl" sz="2800" kern="50" dirty="0">
                <a:latin typeface="Gill Sans MT" panose="020B0502020104020203" pitchFamily="34" charset="-18"/>
                <a:ea typeface="Arial Unicode MS"/>
              </a:rPr>
              <a:t>?</a:t>
            </a:r>
            <a:endParaRPr lang="pl-PL" sz="2800" kern="50" dirty="0">
              <a:effectLst/>
              <a:latin typeface="Gill Sans MT" panose="020B0502020104020203" pitchFamily="34" charset="-18"/>
              <a:ea typeface="Arial Unicode MS"/>
            </a:endParaRPr>
          </a:p>
          <a:p>
            <a:endParaRPr lang="pl-PL" sz="2800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="" xmlns:a16="http://schemas.microsoft.com/office/drawing/2014/main" id="{DCCB8181-FDE6-4966-B71B-D3C0F51A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45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="" xmlns:a16="http://schemas.microsoft.com/office/drawing/2014/main" id="{26FD294D-7B47-4050-B5A8-7771193C9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" sz="4000" i="1" dirty="0"/>
              <a:t>Wow factor?</a:t>
            </a:r>
            <a:endParaRPr lang="pl-PL" sz="4000" b="1" i="1" dirty="0"/>
          </a:p>
        </p:txBody>
      </p:sp>
      <p:pic>
        <p:nvPicPr>
          <p:cNvPr id="5" name="Obraz 5">
            <a:extLst>
              <a:ext uri="{FF2B5EF4-FFF2-40B4-BE49-F238E27FC236}">
                <a16:creationId xmlns="" xmlns:a16="http://schemas.microsoft.com/office/drawing/2014/main" id="{CE2D1976-021D-4755-A599-314B13FA2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31"/>
          <a:stretch/>
        </p:blipFill>
        <p:spPr>
          <a:xfrm>
            <a:off x="5282832" y="914400"/>
            <a:ext cx="5283935" cy="451008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5" t="24478" r="25472" b="28159"/>
          <a:stretch/>
        </p:blipFill>
        <p:spPr>
          <a:xfrm>
            <a:off x="8001000" y="1295400"/>
            <a:ext cx="3794078" cy="324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361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Unikanie Niepewności</a:t>
            </a:r>
            <a:endParaRPr lang="pl-PL" sz="36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5232F2FE-A20E-4116-A135-AFFD1F041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 budynek jest </a:t>
            </a:r>
            <a:r>
              <a:rPr lang="pl-P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elastyczny</a:t>
            </a: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 znajduje się w "</a:t>
            </a:r>
            <a:r>
              <a:rPr lang="pl-P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centrum grawitacji</a:t>
            </a: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budynku biblioteki?</a:t>
            </a:r>
          </a:p>
          <a:p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 biblioteka zachowuje </a:t>
            </a:r>
            <a:r>
              <a:rPr lang="pl-P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podział na strefę czytelnika i bibliotekarza</a:t>
            </a: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l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 wyraźny jest </a:t>
            </a:r>
            <a:r>
              <a:rPr lang="pl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podział strefy czytelnika    </a:t>
            </a:r>
            <a:r>
              <a:rPr lang="p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obszary o różnych funkcjach?</a:t>
            </a:r>
            <a:endParaRPr lang="pl-PL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E758235C-D9C0-4E84-8BBC-CC70F79CC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97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Unikanie Niepewności</a:t>
            </a:r>
            <a:endParaRPr lang="pl-PL" sz="36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E758235C-D9C0-4E84-8BBC-CC70F79CC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="" xmlns:a16="http://schemas.microsoft.com/office/drawing/2014/main" id="{B21E7863-C04C-485B-BADA-25A174A00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 jaki sposób zapewniono czytelnikom możliwość </a:t>
            </a:r>
            <a:r>
              <a:rPr lang="pl-PL" sz="2400" b="1" dirty="0"/>
              <a:t>korzystania z Internetu</a:t>
            </a:r>
            <a:r>
              <a:rPr lang="pl-PL" sz="2400" dirty="0"/>
              <a:t>?</a:t>
            </a:r>
            <a:endParaRPr lang="pl" sz="2400" dirty="0"/>
          </a:p>
          <a:p>
            <a:r>
              <a:rPr lang="pl-PL" sz="2400" dirty="0"/>
              <a:t>W jaki sposób czytelnicy są </a:t>
            </a:r>
            <a:r>
              <a:rPr lang="pl-PL" sz="2400" b="1" dirty="0"/>
              <a:t>nadzorowani</a:t>
            </a:r>
            <a:r>
              <a:rPr lang="pl-PL" sz="2400" dirty="0"/>
              <a:t> </a:t>
            </a:r>
            <a:r>
              <a:rPr lang="pl" sz="2400" dirty="0"/>
              <a:t> </a:t>
            </a:r>
            <a:r>
              <a:rPr lang="pl-PL" sz="2400" dirty="0"/>
              <a:t>w bibliotece?</a:t>
            </a:r>
          </a:p>
        </p:txBody>
      </p:sp>
    </p:spTree>
    <p:extLst>
      <p:ext uri="{BB962C8B-B14F-4D97-AF65-F5344CB8AC3E}">
        <p14:creationId xmlns:p14="http://schemas.microsoft.com/office/powerpoint/2010/main" val="276721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Unikanie Niepewności</a:t>
            </a:r>
            <a:endParaRPr lang="pl-PL" sz="36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E758235C-D9C0-4E84-8BBC-CC70F79CC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 Czy </a:t>
            </a:r>
            <a:r>
              <a:rPr lang="pl-PL" sz="2400" b="1" dirty="0"/>
              <a:t>swoboda poruszania się </a:t>
            </a:r>
            <a:r>
              <a:rPr lang="pl-PL" sz="2400" dirty="0"/>
              <a:t>czytelnika w bibliotece jest ograniczona</a:t>
            </a:r>
            <a:r>
              <a:rPr lang="pl" sz="2400" dirty="0"/>
              <a:t>?</a:t>
            </a:r>
            <a:endParaRPr lang="pl-PL" sz="2400" dirty="0"/>
          </a:p>
        </p:txBody>
      </p:sp>
      <p:pic>
        <p:nvPicPr>
          <p:cNvPr id="11" name="Obraz 11">
            <a:extLst>
              <a:ext uri="{FF2B5EF4-FFF2-40B4-BE49-F238E27FC236}">
                <a16:creationId xmlns="" xmlns:a16="http://schemas.microsoft.com/office/drawing/2014/main" id="{92EDD2D8-F55B-4B3A-9572-84F878016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970" y="458177"/>
            <a:ext cx="4563813" cy="60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9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Unikanie Niepewności</a:t>
            </a:r>
            <a:endParaRPr lang="pl-PL" sz="36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E758235C-D9C0-4E84-8BBC-CC70F79CC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 Jaki rodzaj </a:t>
            </a:r>
            <a:r>
              <a:rPr lang="pl-PL" sz="2400" b="1" dirty="0"/>
              <a:t>oznaczeń</a:t>
            </a:r>
            <a:r>
              <a:rPr lang="pl-PL" sz="2400" dirty="0"/>
              <a:t> jest najczęściej spotykany w budynku biblioteki</a:t>
            </a:r>
            <a:r>
              <a:rPr lang="pl" sz="2400" dirty="0"/>
              <a:t>?</a:t>
            </a:r>
            <a:endParaRPr lang="pl-PL" sz="2400" dirty="0"/>
          </a:p>
        </p:txBody>
      </p:sp>
      <p:pic>
        <p:nvPicPr>
          <p:cNvPr id="5" name="Obraz 7">
            <a:extLst>
              <a:ext uri="{FF2B5EF4-FFF2-40B4-BE49-F238E27FC236}">
                <a16:creationId xmlns="" xmlns:a16="http://schemas.microsoft.com/office/drawing/2014/main" id="{BB9C9F8E-3350-445E-A575-2A3370AAC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6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3523" y="798973"/>
            <a:ext cx="4204248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Dystans Władzy</a:t>
            </a:r>
            <a:endParaRPr lang="pl-PL" sz="36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7506D75E-E93C-4BBF-A311-306EF1F6F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Czy biblioteka sprawia wrażenie </a:t>
            </a:r>
            <a:r>
              <a:rPr lang="pl-PL" sz="2400" b="1" dirty="0"/>
              <a:t>otwartej i łatwo dostępnej</a:t>
            </a:r>
            <a:r>
              <a:rPr lang="pl-PL" sz="2400" dirty="0"/>
              <a:t>?</a:t>
            </a:r>
          </a:p>
        </p:txBody>
      </p:sp>
      <p:pic>
        <p:nvPicPr>
          <p:cNvPr id="11" name="Obraz 11">
            <a:extLst>
              <a:ext uri="{FF2B5EF4-FFF2-40B4-BE49-F238E27FC236}">
                <a16:creationId xmlns="" xmlns:a16="http://schemas.microsoft.com/office/drawing/2014/main" id="{E217B431-D9AA-4D11-B38D-51A22BE72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9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B4E3ABB-9D32-4DD9-9752-EEBB4EAA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" dirty="0"/>
              <a:t>Kultura organizacyjna a przestrzeń </a:t>
            </a:r>
            <a:br>
              <a:rPr lang="pl" dirty="0"/>
            </a:br>
            <a:r>
              <a:rPr lang="pl" dirty="0"/>
              <a:t>w bibliotekach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9969217-2088-4817-9AEB-63A99452C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05000"/>
            <a:ext cx="9603275" cy="4419600"/>
          </a:xfrm>
        </p:spPr>
        <p:txBody>
          <a:bodyPr>
            <a:normAutofit/>
          </a:bodyPr>
          <a:lstStyle/>
          <a:p>
            <a:r>
              <a:rPr lang="pl-PL" dirty="0"/>
              <a:t>E.B. Zybert, </a:t>
            </a:r>
            <a:r>
              <a:rPr lang="pl-PL" i="1" dirty="0"/>
              <a:t>Kultura organizacyjna w bibliotekach</a:t>
            </a:r>
            <a:r>
              <a:rPr lang="pl-PL" dirty="0"/>
              <a:t>, Warszawa 2004</a:t>
            </a:r>
            <a:endParaRPr lang="pl" dirty="0"/>
          </a:p>
          <a:p>
            <a:pPr lvl="1"/>
            <a:r>
              <a:rPr lang="pl" dirty="0"/>
              <a:t>Rozdział 5. </a:t>
            </a:r>
            <a:r>
              <a:rPr lang="pl-PL" dirty="0"/>
              <a:t>Organizacja przestrzeni bibliotecznej jako element kultury organizacyjnej</a:t>
            </a:r>
          </a:p>
          <a:p>
            <a:r>
              <a:rPr lang="pl-PL" dirty="0"/>
              <a:t>H. Brzezińska-Stec (red.), Kultura organizacyjna w bibliotece, Białystok 2008:</a:t>
            </a:r>
          </a:p>
          <a:p>
            <a:pPr lvl="1"/>
            <a:r>
              <a:rPr lang="pl-PL" dirty="0"/>
              <a:t>A. Bogusz, A.: </a:t>
            </a:r>
            <a:r>
              <a:rPr lang="pl-PL" i="1" dirty="0"/>
              <a:t>Image nowo powstającej biblioteki w oparciu o kulturę organizacyjną…</a:t>
            </a:r>
          </a:p>
          <a:p>
            <a:pPr lvl="1"/>
            <a:r>
              <a:rPr lang="pl-PL" dirty="0"/>
              <a:t>R. Gaziński R., M. Różycka: </a:t>
            </a:r>
            <a:r>
              <a:rPr lang="pl-PL" i="1" dirty="0"/>
              <a:t>Adaptacja obiektów historycznych na potrzeby biblioteki naukowej…</a:t>
            </a:r>
          </a:p>
          <a:p>
            <a:pPr lvl="1"/>
            <a:r>
              <a:rPr lang="pl-PL" dirty="0"/>
              <a:t>L. </a:t>
            </a:r>
            <a:r>
              <a:rPr lang="pl-PL" dirty="0" err="1"/>
              <a:t>Szczygłowska</a:t>
            </a:r>
            <a:r>
              <a:rPr lang="pl-PL" dirty="0"/>
              <a:t>: </a:t>
            </a:r>
            <a:r>
              <a:rPr lang="pl-PL" i="1" dirty="0"/>
              <a:t>Nowa biblioteka – nowa przestrzeń – nowe możliwości – nowe wyzwania</a:t>
            </a:r>
            <a:r>
              <a:rPr lang="pl-PL" dirty="0"/>
              <a:t> </a:t>
            </a:r>
          </a:p>
          <a:p>
            <a:pPr lvl="1"/>
            <a:r>
              <a:rPr lang="pl-PL" dirty="0"/>
              <a:t>M. Pawłowska:</a:t>
            </a:r>
            <a:r>
              <a:rPr lang="pl-PL" i="1" dirty="0"/>
              <a:t> Wpływ architektury i aranżacji przestrzennej bibliotek na jej kulturę organizacyjną </a:t>
            </a:r>
          </a:p>
          <a:p>
            <a:pPr lvl="1"/>
            <a:r>
              <a:rPr lang="pl-PL" dirty="0"/>
              <a:t>M. Pędich: </a:t>
            </a:r>
            <a:r>
              <a:rPr lang="pl-PL" i="1" dirty="0"/>
              <a:t>Biblioteka w pięciu wymiarach </a:t>
            </a:r>
          </a:p>
          <a:p>
            <a:r>
              <a:rPr lang="pl-PL" dirty="0"/>
              <a:t>Pędich, M.: </a:t>
            </a:r>
            <a:r>
              <a:rPr lang="pl-PL" i="1" dirty="0"/>
              <a:t>Siedem wymiarów biblioteki. </a:t>
            </a:r>
            <a:r>
              <a:rPr lang="pl-PL" dirty="0"/>
              <a:t>[w:] W. Chłopicki, M. Jodłowiec (red.),  </a:t>
            </a:r>
            <a:br>
              <a:rPr lang="pl-PL" dirty="0"/>
            </a:br>
            <a:r>
              <a:rPr lang="pl-PL" i="1" dirty="0"/>
              <a:t>Język a komunikacja 25: Słowo w dialogu międzykulturowym</a:t>
            </a:r>
            <a:r>
              <a:rPr lang="pl-PL" dirty="0"/>
              <a:t>, Kraków 2010</a:t>
            </a:r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56290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3523" y="798973"/>
            <a:ext cx="4204248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Dystans Władzy</a:t>
            </a:r>
            <a:endParaRPr lang="pl-PL" sz="3600" dirty="0"/>
          </a:p>
        </p:txBody>
      </p:sp>
      <p:sp>
        <p:nvSpPr>
          <p:cNvPr id="10" name="Symbol zastępczy tekstu 3">
            <a:extLst>
              <a:ext uri="{FF2B5EF4-FFF2-40B4-BE49-F238E27FC236}">
                <a16:creationId xmlns="" xmlns:a16="http://schemas.microsoft.com/office/drawing/2014/main" id="{3D74FE06-B75A-44A3-9918-5A184F4916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 W jakim stopniu budynek </a:t>
            </a:r>
            <a:r>
              <a:rPr lang="pl-PL" sz="2400" b="1" dirty="0"/>
              <a:t>podporządkowany jest wymogom pracy biblioteki</a:t>
            </a:r>
            <a:r>
              <a:rPr lang="pl-PL" sz="2400" dirty="0"/>
              <a:t>? Czy budynek biblioteki pełni funkcje wykraczając</a:t>
            </a:r>
            <a:r>
              <a:rPr lang="pl" sz="2400" dirty="0"/>
              <a:t>e</a:t>
            </a:r>
            <a:r>
              <a:rPr lang="pl-PL" sz="2400" dirty="0"/>
              <a:t> poza podstawowe zadania biblioteki?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="" xmlns:a16="http://schemas.microsoft.com/office/drawing/2014/main" id="{3EFFC8DD-AECC-448D-8C99-99F00D76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" name="Obraz 15">
            <a:extLst>
              <a:ext uri="{FF2B5EF4-FFF2-40B4-BE49-F238E27FC236}">
                <a16:creationId xmlns="" xmlns:a16="http://schemas.microsoft.com/office/drawing/2014/main" id="{B717949D-023E-4003-8C72-EE9719F68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75" t="39912"/>
          <a:stretch/>
        </p:blipFill>
        <p:spPr>
          <a:xfrm>
            <a:off x="1444671" y="3276600"/>
            <a:ext cx="3275013" cy="25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5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3523" y="798973"/>
            <a:ext cx="4204248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Dystans Władzy</a:t>
            </a:r>
            <a:endParaRPr lang="pl-PL" sz="36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7506D75E-E93C-4BBF-A311-306EF1F6F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="" xmlns:a16="http://schemas.microsoft.com/office/drawing/2014/main" id="{B3B0F42B-6C92-495F-A5E4-329B241EE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Czy w bibliotece widoczne są </a:t>
            </a:r>
            <a:r>
              <a:rPr lang="pl-PL" sz="2400" b="1" dirty="0"/>
              <a:t>symbole statusu </a:t>
            </a:r>
            <a:r>
              <a:rPr lang="pl-PL" sz="2400" dirty="0"/>
              <a:t>bibliotekarza?</a:t>
            </a:r>
            <a:endParaRPr lang="pl" sz="2400" dirty="0"/>
          </a:p>
          <a:p>
            <a:r>
              <a:rPr lang="pl-PL" sz="2400" b="1" dirty="0"/>
              <a:t>Ile drzwi </a:t>
            </a:r>
            <a:r>
              <a:rPr lang="pl-PL" sz="2400" dirty="0"/>
              <a:t>musi minąć czytelnik zanim dotrze do pierwszego stanowiska bibliotekarza lub czytelni?</a:t>
            </a:r>
            <a:endParaRPr lang="pl" sz="2400" dirty="0"/>
          </a:p>
          <a:p>
            <a:r>
              <a:rPr lang="pl" sz="2400" dirty="0"/>
              <a:t>Jakie</a:t>
            </a:r>
            <a:r>
              <a:rPr lang="pl-PL" sz="2400" dirty="0"/>
              <a:t> określenia najlepiej </a:t>
            </a:r>
            <a:r>
              <a:rPr lang="pl" sz="2400" dirty="0"/>
              <a:t>oddają                </a:t>
            </a:r>
            <a:r>
              <a:rPr lang="pl-PL" sz="2400" b="1" dirty="0"/>
              <a:t>styl i estetykę </a:t>
            </a:r>
            <a:r>
              <a:rPr lang="pl-PL" sz="2400" dirty="0"/>
              <a:t>wyposażenia i wystroju budynku biblioteki?</a:t>
            </a:r>
            <a:endParaRPr lang="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17709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3523" y="798973"/>
            <a:ext cx="4204248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Dystans Władzy</a:t>
            </a:r>
            <a:endParaRPr lang="pl-PL" sz="3600" dirty="0"/>
          </a:p>
        </p:txBody>
      </p:sp>
      <p:pic>
        <p:nvPicPr>
          <p:cNvPr id="8" name="Obraz 8">
            <a:extLst>
              <a:ext uri="{FF2B5EF4-FFF2-40B4-BE49-F238E27FC236}">
                <a16:creationId xmlns="" xmlns:a16="http://schemas.microsoft.com/office/drawing/2014/main" id="{6A5A6EC0-F4F1-43BE-B1FE-F6B746C7B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DA0DA34A-EEE5-4B37-A1FE-7E9D6B5D7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Czy w budynku są </a:t>
            </a:r>
            <a:r>
              <a:rPr lang="pl-PL" sz="2400" b="1" dirty="0"/>
              <a:t>kwiaty/zieleń</a:t>
            </a:r>
            <a:r>
              <a:rPr lang="pl-PL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300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3523" y="798973"/>
            <a:ext cx="4204248" cy="2247117"/>
          </a:xfrm>
        </p:spPr>
        <p:txBody>
          <a:bodyPr>
            <a:normAutofit/>
          </a:bodyPr>
          <a:lstStyle/>
          <a:p>
            <a:pPr algn="ctr"/>
            <a:r>
              <a:rPr lang="pl" sz="3600" dirty="0"/>
              <a:t>Dystans Władzy</a:t>
            </a:r>
            <a:endParaRPr lang="pl-PL" sz="36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="" xmlns:a16="http://schemas.microsoft.com/office/drawing/2014/main" id="{DA0DA34A-EEE5-4B37-A1FE-7E9D6B5D7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Jakie miejsca w bibliotece znajdują się </a:t>
            </a:r>
            <a:r>
              <a:rPr lang="pl-PL" sz="2400" b="1" dirty="0"/>
              <a:t>najbliżej wejścia</a:t>
            </a:r>
            <a:r>
              <a:rPr lang="pl-PL" sz="2400" dirty="0"/>
              <a:t>?</a:t>
            </a:r>
          </a:p>
        </p:txBody>
      </p:sp>
      <p:pic>
        <p:nvPicPr>
          <p:cNvPr id="9" name="Obraz 9">
            <a:extLst>
              <a:ext uri="{FF2B5EF4-FFF2-40B4-BE49-F238E27FC236}">
                <a16:creationId xmlns="" xmlns:a16="http://schemas.microsoft.com/office/drawing/2014/main" id="{11E9BAC4-E104-4662-BE24-DDD06DFBD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9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Inne: puste przestrzenie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2011363"/>
            <a:ext cx="4597400" cy="344805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46" y="2017713"/>
            <a:ext cx="4588933" cy="3441700"/>
          </a:xfrm>
        </p:spPr>
      </p:pic>
    </p:spTree>
    <p:extLst>
      <p:ext uri="{BB962C8B-B14F-4D97-AF65-F5344CB8AC3E}">
        <p14:creationId xmlns:p14="http://schemas.microsoft.com/office/powerpoint/2010/main" val="410838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Inne: Separacja wizualna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28975"/>
            <a:ext cx="4645025" cy="261282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0580" r="14480" b="9353"/>
          <a:stretch/>
        </p:blipFill>
        <p:spPr>
          <a:xfrm>
            <a:off x="6556622" y="2438400"/>
            <a:ext cx="5078589" cy="2597625"/>
          </a:xfrm>
        </p:spPr>
      </p:pic>
    </p:spTree>
    <p:extLst>
      <p:ext uri="{BB962C8B-B14F-4D97-AF65-F5344CB8AC3E}">
        <p14:creationId xmlns:p14="http://schemas.microsoft.com/office/powerpoint/2010/main" val="29032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912508"/>
              </p:ext>
            </p:extLst>
          </p:nvPr>
        </p:nvGraphicFramePr>
        <p:xfrm>
          <a:off x="1447800" y="228600"/>
          <a:ext cx="10591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02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dr Marcin Pędich</a:t>
            </a:r>
          </a:p>
          <a:p>
            <a:r>
              <a:rPr lang="pl-PL" dirty="0" smtClean="0"/>
              <a:t>mpedich@gmail.com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914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6D </a:t>
            </a:r>
            <a:r>
              <a:rPr lang="pl-PL" dirty="0" err="1"/>
              <a:t>Geerta</a:t>
            </a:r>
            <a:r>
              <a:rPr lang="pl-PL" dirty="0"/>
              <a:t> </a:t>
            </a:r>
            <a:r>
              <a:rPr lang="pl-PL" dirty="0" err="1"/>
              <a:t>Hofstedego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51579" y="2015732"/>
            <a:ext cx="9902221" cy="3450613"/>
          </a:xfrm>
        </p:spPr>
        <p:txBody>
          <a:bodyPr/>
          <a:lstStyle/>
          <a:p>
            <a:r>
              <a:rPr lang="pl-PL" dirty="0"/>
              <a:t>Power </a:t>
            </a:r>
            <a:r>
              <a:rPr lang="pl-PL" dirty="0" err="1"/>
              <a:t>Distance</a:t>
            </a:r>
            <a:r>
              <a:rPr lang="pl-PL" dirty="0"/>
              <a:t> Index (PDI) – Dystans Władzy</a:t>
            </a:r>
          </a:p>
          <a:p>
            <a:r>
              <a:rPr lang="pl-PL" dirty="0" err="1"/>
              <a:t>Individualism</a:t>
            </a:r>
            <a:r>
              <a:rPr lang="pl-PL" dirty="0"/>
              <a:t> vs </a:t>
            </a:r>
            <a:r>
              <a:rPr lang="pl-PL" dirty="0" err="1"/>
              <a:t>Collectivism</a:t>
            </a:r>
            <a:r>
              <a:rPr lang="pl-PL" dirty="0"/>
              <a:t> (IDV) – Indywidualizm vs Kolektywizm</a:t>
            </a:r>
          </a:p>
          <a:p>
            <a:r>
              <a:rPr lang="pl-PL" dirty="0" err="1"/>
              <a:t>Masculinity</a:t>
            </a:r>
            <a:r>
              <a:rPr lang="pl-PL" dirty="0"/>
              <a:t> vs </a:t>
            </a:r>
            <a:r>
              <a:rPr lang="pl-PL" dirty="0" err="1"/>
              <a:t>Femininity</a:t>
            </a:r>
            <a:r>
              <a:rPr lang="pl-PL" dirty="0"/>
              <a:t> (MAS) – tzw. Męskość vs Kobiecość</a:t>
            </a:r>
          </a:p>
          <a:p>
            <a:r>
              <a:rPr lang="pl-PL" dirty="0" err="1"/>
              <a:t>Uncertainty</a:t>
            </a:r>
            <a:r>
              <a:rPr lang="pl-PL" dirty="0"/>
              <a:t> </a:t>
            </a:r>
            <a:r>
              <a:rPr lang="pl-PL" dirty="0" err="1"/>
              <a:t>Avoidance</a:t>
            </a:r>
            <a:r>
              <a:rPr lang="pl-PL" dirty="0"/>
              <a:t> Index (UAI) – Unikanie Niepewności</a:t>
            </a:r>
          </a:p>
          <a:p>
            <a:r>
              <a:rPr lang="en-US" dirty="0"/>
              <a:t>Long </a:t>
            </a:r>
            <a:r>
              <a:rPr lang="pl-PL" dirty="0"/>
              <a:t>vs </a:t>
            </a:r>
            <a:r>
              <a:rPr lang="en-US" dirty="0"/>
              <a:t>Short Term Normative Orientation (LTO)</a:t>
            </a:r>
            <a:r>
              <a:rPr lang="pl-PL" dirty="0"/>
              <a:t> – Orientacja Krótko- i Długoterminowa</a:t>
            </a:r>
          </a:p>
          <a:p>
            <a:r>
              <a:rPr lang="pl-PL" dirty="0" err="1"/>
              <a:t>Indulgence</a:t>
            </a:r>
            <a:r>
              <a:rPr lang="pl-PL" dirty="0"/>
              <a:t> vs </a:t>
            </a:r>
            <a:r>
              <a:rPr lang="pl-PL" dirty="0" err="1"/>
              <a:t>Restraint</a:t>
            </a:r>
            <a:r>
              <a:rPr lang="pl-PL" dirty="0"/>
              <a:t> </a:t>
            </a:r>
            <a:r>
              <a:rPr lang="pl-PL" cap="all" dirty="0"/>
              <a:t>(IND)</a:t>
            </a:r>
            <a:r>
              <a:rPr lang="pl-PL" dirty="0"/>
              <a:t> – Folgowanie Sobie vs Samokontrola</a:t>
            </a:r>
            <a:endParaRPr lang="pl-PL" cap="all" dirty="0"/>
          </a:p>
        </p:txBody>
      </p:sp>
    </p:spTree>
    <p:extLst>
      <p:ext uri="{BB962C8B-B14F-4D97-AF65-F5344CB8AC3E}">
        <p14:creationId xmlns:p14="http://schemas.microsoft.com/office/powerpoint/2010/main" val="421130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Indywidualizm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pl-PL" dirty="0"/>
              <a:t>Wolny dostęp?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Podział na działy biblioteki?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Pomieszczenia do pracy grupowej?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Osobne pomieszczenia (czytelnie, pracownie) dla pracowników naukowych?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Obszary przeznaczone na kontakty towarzyskie?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Urządzenia samoobsługowe?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Stanowiska komputerowe czy informacyjne?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Zróżnicowanie wnętrza?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Gdzie są stanowiska komputerowe?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-PL" dirty="0"/>
              <a:t>Podporządkowanie potrzebom uczelni?</a:t>
            </a:r>
          </a:p>
          <a:p>
            <a:pPr marL="457200" lvl="0" indent="-457200">
              <a:buFont typeface="+mj-lt"/>
              <a:buAutoNum type="arabicPeriod"/>
            </a:pPr>
            <a:r>
              <a:rPr lang="pl" dirty="0"/>
              <a:t> </a:t>
            </a:r>
            <a:r>
              <a:rPr lang="pl-PL" i="1" dirty="0" err="1"/>
              <a:t>Wow</a:t>
            </a:r>
            <a:r>
              <a:rPr lang="pl-PL" i="1" dirty="0"/>
              <a:t> </a:t>
            </a:r>
            <a:r>
              <a:rPr lang="pl-PL" i="1" dirty="0" err="1"/>
              <a:t>factor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449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Unikanie niepewności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/>
              <a:t>Czy budynek jest elastyczny?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„Centrum Grawitacji”:</a:t>
            </a:r>
          </a:p>
          <a:p>
            <a:pPr lvl="1"/>
            <a:r>
              <a:rPr lang="pl-PL" dirty="0"/>
              <a:t> Czytelnik, bibliotekarz, czy książka?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Podział na strefę czytelnika i bibliotekarza?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Jak zorganizowano wnętrze strefy czytelnika?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Dostęp do Internetu?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Nadzór nad czytelnikiem?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Swoboda poruszania się czytelnika?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Jakie rodzaj oznaczeń jest najczęściej spotykany w budynku biblioteki?</a:t>
            </a:r>
          </a:p>
          <a:p>
            <a:pPr marL="457200" indent="-4572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578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" dirty="0"/>
              <a:t>Dystans Władzy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" dirty="0"/>
              <a:t>S</a:t>
            </a:r>
            <a:r>
              <a:rPr lang="pl-PL" dirty="0" err="1"/>
              <a:t>ymbole</a:t>
            </a:r>
            <a:r>
              <a:rPr lang="pl-PL" dirty="0"/>
              <a:t> statusu?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Czy biblioteka sprawia wrażenie otwartej i łatwo dostępnej?</a:t>
            </a:r>
          </a:p>
          <a:p>
            <a:pPr marL="457200" indent="-457200">
              <a:buFont typeface="+mj-lt"/>
              <a:buAutoNum type="arabicPeriod"/>
            </a:pPr>
            <a:r>
              <a:rPr lang="pl" dirty="0"/>
              <a:t>P</a:t>
            </a:r>
            <a:r>
              <a:rPr lang="pl-PL" dirty="0" err="1"/>
              <a:t>odporządkowan</a:t>
            </a:r>
            <a:r>
              <a:rPr lang="pl" dirty="0"/>
              <a:t>ie</a:t>
            </a:r>
            <a:r>
              <a:rPr lang="pl-PL" dirty="0"/>
              <a:t> wymogom pracy biblioteki? </a:t>
            </a:r>
            <a:endParaRPr lang="pl" dirty="0"/>
          </a:p>
          <a:p>
            <a:pPr lvl="1"/>
            <a:r>
              <a:rPr lang="pl-PL" dirty="0"/>
              <a:t>Czy budynek biblioteki pełni </a:t>
            </a:r>
            <a:r>
              <a:rPr lang="pl" dirty="0"/>
              <a:t>inne </a:t>
            </a:r>
            <a:r>
              <a:rPr lang="pl-PL" dirty="0" err="1"/>
              <a:t>funkcj</a:t>
            </a:r>
            <a:r>
              <a:rPr lang="pl" dirty="0"/>
              <a:t>e</a:t>
            </a:r>
            <a:r>
              <a:rPr lang="pl-PL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Czy w budynku są kwiaty/zieleń?</a:t>
            </a:r>
          </a:p>
          <a:p>
            <a:pPr marL="457200" indent="-457200">
              <a:buFont typeface="+mj-lt"/>
              <a:buAutoNum type="arabicPeriod"/>
            </a:pPr>
            <a:r>
              <a:rPr lang="pl" dirty="0"/>
              <a:t>Jakie</a:t>
            </a:r>
            <a:r>
              <a:rPr lang="pl-PL" dirty="0"/>
              <a:t> określenia najlepiej </a:t>
            </a:r>
            <a:r>
              <a:rPr lang="pl" dirty="0"/>
              <a:t>opisują</a:t>
            </a:r>
            <a:r>
              <a:rPr lang="pl-PL" dirty="0"/>
              <a:t> styl i estetykę wyposażenia i wystroju budynku biblioteki</a:t>
            </a:r>
            <a:r>
              <a:rPr lang="pl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Ile drzwi musi minąć czytelnik zanim dotrze do pierwszego stanowiska bibliotekarza lub czytelni?</a:t>
            </a:r>
          </a:p>
          <a:p>
            <a:pPr marL="457200" indent="-457200">
              <a:buFont typeface="+mj-lt"/>
              <a:buAutoNum type="arabicPeriod"/>
            </a:pPr>
            <a:r>
              <a:rPr lang="pl" dirty="0"/>
              <a:t>Co </a:t>
            </a:r>
            <a:r>
              <a:rPr lang="pl-PL" dirty="0"/>
              <a:t>znajd</a:t>
            </a:r>
            <a:r>
              <a:rPr lang="pl" dirty="0"/>
              <a:t>uje</a:t>
            </a:r>
            <a:r>
              <a:rPr lang="pl-PL" dirty="0"/>
              <a:t> się najbliżej wejścia?</a:t>
            </a:r>
          </a:p>
          <a:p>
            <a:pPr marL="457200" indent="-4572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38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C35172EE-4688-464C-83E0-16C78F963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873125"/>
            <a:ext cx="6013450" cy="4510087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="" xmlns:a16="http://schemas.microsoft.com/office/drawing/2014/main" id="{1B463A15-1FCD-4E90-BC9F-6D16B286D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Wolny dostęp?</a:t>
            </a:r>
          </a:p>
        </p:txBody>
      </p:sp>
    </p:spTree>
    <p:extLst>
      <p:ext uri="{BB962C8B-B14F-4D97-AF65-F5344CB8AC3E}">
        <p14:creationId xmlns:p14="http://schemas.microsoft.com/office/powerpoint/2010/main" val="389795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="" xmlns:a16="http://schemas.microsoft.com/office/drawing/2014/main" id="{1B463A15-1FCD-4E90-BC9F-6D16B286D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 jaki sposób biblioteka </a:t>
            </a:r>
            <a:r>
              <a:rPr lang="pl-PL" sz="2400" b="1" dirty="0"/>
              <a:t>podzielona jest na działy</a:t>
            </a:r>
            <a:r>
              <a:rPr lang="pl-PL" sz="2400" dirty="0"/>
              <a:t>?</a:t>
            </a:r>
          </a:p>
        </p:txBody>
      </p:sp>
      <p:pic>
        <p:nvPicPr>
          <p:cNvPr id="5" name="Obraz 7">
            <a:extLst>
              <a:ext uri="{FF2B5EF4-FFF2-40B4-BE49-F238E27FC236}">
                <a16:creationId xmlns="" xmlns:a16="http://schemas.microsoft.com/office/drawing/2014/main" id="{3D829959-5B72-422E-9657-CDFEC657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575" y="152219"/>
            <a:ext cx="4064000" cy="5418667"/>
          </a:xfrm>
          <a:prstGeom prst="rect">
            <a:avLst/>
          </a:prstGeom>
        </p:spPr>
      </p:pic>
      <p:pic>
        <p:nvPicPr>
          <p:cNvPr id="11" name="Obraz 11">
            <a:extLst>
              <a:ext uri="{FF2B5EF4-FFF2-40B4-BE49-F238E27FC236}">
                <a16:creationId xmlns="" xmlns:a16="http://schemas.microsoft.com/office/drawing/2014/main" id="{84E62B43-118E-4972-B0EB-CBE1CB38D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2698"/>
          <a:stretch/>
        </p:blipFill>
        <p:spPr>
          <a:xfrm>
            <a:off x="7073575" y="1905000"/>
            <a:ext cx="4660905" cy="4522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878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4427" y="798973"/>
            <a:ext cx="3923344" cy="2247117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Indywidualizm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ACC67777-43AF-4285-B2B0-CCF6C71F1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="" xmlns:a16="http://schemas.microsoft.com/office/drawing/2014/main" id="{61793204-56C0-4786-BD84-35C0C1A13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714" y="798973"/>
            <a:ext cx="6012470" cy="4658826"/>
          </a:xfrm>
        </p:spPr>
        <p:txBody>
          <a:bodyPr>
            <a:normAutofit/>
          </a:bodyPr>
          <a:lstStyle/>
          <a:p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Czy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w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bibliotece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znajdują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się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specjalne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pomieszczenia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do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pracy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grupowej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?</a:t>
            </a:r>
          </a:p>
          <a:p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Czy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w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bibliotece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są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osobne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pomieszczenia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(czytelnie,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pracownie)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dla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pracowników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Times New Roman" panose="02020603050405020304" pitchFamily="18" charset="0"/>
              </a:rPr>
              <a:t>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naukowyc</a:t>
            </a:r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h?</a:t>
            </a:r>
            <a:endParaRPr lang="pl" sz="2400" kern="50" dirty="0">
              <a:effectLst/>
              <a:latin typeface="Gill Sans MT" panose="020B0502020104020203" pitchFamily="34" charset="-18"/>
              <a:ea typeface="Arial Unicode MS"/>
            </a:endParaRPr>
          </a:p>
          <a:p>
            <a:r>
              <a:rPr lang="pl-PL" sz="2400" kern="50" dirty="0">
                <a:effectLst/>
                <a:latin typeface="Gill Sans MT" panose="020B0502020104020203" pitchFamily="34" charset="-18"/>
                <a:ea typeface="Arial Unicode MS"/>
              </a:rPr>
              <a:t> W jakim stopniu budynek biblioteki podporządkowany jest </a:t>
            </a:r>
            <a:r>
              <a:rPr lang="pl-PL" sz="2400" b="1" kern="50" dirty="0">
                <a:effectLst/>
                <a:latin typeface="Gill Sans MT" panose="020B0502020104020203" pitchFamily="34" charset="-18"/>
                <a:ea typeface="Arial Unicode MS"/>
              </a:rPr>
              <a:t>potrzebom uczelni</a:t>
            </a:r>
            <a:r>
              <a:rPr lang="pl" sz="2400" kern="50" dirty="0">
                <a:effectLst/>
                <a:latin typeface="Gill Sans MT" panose="020B0502020104020203" pitchFamily="34" charset="-18"/>
                <a:ea typeface="Arial Unicode MS"/>
              </a:rPr>
              <a:t>?</a:t>
            </a:r>
            <a:endParaRPr lang="pl-PL" sz="2400" b="1" kern="50" dirty="0">
              <a:effectLst/>
              <a:latin typeface="Gill Sans MT" panose="020B0502020104020203" pitchFamily="34" charset="-18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7358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710</Words>
  <Application>Microsoft Office PowerPoint</Application>
  <PresentationFormat>Niestandardowy</PresentationFormat>
  <Paragraphs>101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Galeria</vt:lpstr>
      <vt:lpstr>Biblioteka UwB i Książnica Podlaska w Nowym Budynku</vt:lpstr>
      <vt:lpstr>Kultura organizacyjna a przestrzeń  w bibliotekach</vt:lpstr>
      <vt:lpstr>Model 6D Geerta Hofstedego</vt:lpstr>
      <vt:lpstr>Indywidualizm</vt:lpstr>
      <vt:lpstr>Unikanie niepewności</vt:lpstr>
      <vt:lpstr>Dystans Władzy </vt:lpstr>
      <vt:lpstr>Indywidualizm</vt:lpstr>
      <vt:lpstr>Indywidualizm</vt:lpstr>
      <vt:lpstr>Indywidualizm</vt:lpstr>
      <vt:lpstr>Indywidualizm</vt:lpstr>
      <vt:lpstr>Indywidualizm</vt:lpstr>
      <vt:lpstr>Indywidualizm</vt:lpstr>
      <vt:lpstr>Indywidualizm</vt:lpstr>
      <vt:lpstr>Indywidualizm</vt:lpstr>
      <vt:lpstr>Unikanie Niepewności</vt:lpstr>
      <vt:lpstr>Unikanie Niepewności</vt:lpstr>
      <vt:lpstr>Unikanie Niepewności</vt:lpstr>
      <vt:lpstr>Unikanie Niepewności</vt:lpstr>
      <vt:lpstr>Dystans Władzy</vt:lpstr>
      <vt:lpstr>Dystans Władzy</vt:lpstr>
      <vt:lpstr>Dystans Władzy</vt:lpstr>
      <vt:lpstr>Dystans Władzy</vt:lpstr>
      <vt:lpstr>Dystans Władzy</vt:lpstr>
      <vt:lpstr>Inne: puste przestrzenie</vt:lpstr>
      <vt:lpstr>Inne: Separacja wizualna</vt:lpstr>
      <vt:lpstr>podsumowanie</vt:lpstr>
      <vt:lpstr>Dziękuję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Biblioteka UwB i Książnica Podlaska w Nowym Budynku</dc:title>
  <dc:creator>M P</dc:creator>
  <cp:lastModifiedBy>Marcin Pędich</cp:lastModifiedBy>
  <cp:revision>21</cp:revision>
  <dcterms:created xsi:type="dcterms:W3CDTF">2018-11-08T17:31:06Z</dcterms:created>
  <dcterms:modified xsi:type="dcterms:W3CDTF">2018-11-13T20:57:49Z</dcterms:modified>
</cp:coreProperties>
</file>